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54" r:id="rId4"/>
  </p:sldMasterIdLst>
  <p:notesMasterIdLst>
    <p:notesMasterId r:id="rId12"/>
  </p:notesMasterIdLst>
  <p:sldIdLst>
    <p:sldId id="362" r:id="rId5"/>
    <p:sldId id="363" r:id="rId6"/>
    <p:sldId id="361" r:id="rId7"/>
    <p:sldId id="364" r:id="rId8"/>
    <p:sldId id="367" r:id="rId9"/>
    <p:sldId id="624" r:id="rId10"/>
    <p:sldId id="556" r:id="rId11"/>
    <p:sldId id="557" r:id="rId13"/>
    <p:sldId id="558" r:id="rId14"/>
    <p:sldId id="625" r:id="rId15"/>
    <p:sldId id="626" r:id="rId16"/>
    <p:sldId id="563" r:id="rId17"/>
    <p:sldId id="564" r:id="rId18"/>
    <p:sldId id="565" r:id="rId19"/>
    <p:sldId id="396" r:id="rId20"/>
    <p:sldId id="521" r:id="rId21"/>
    <p:sldId id="538" r:id="rId22"/>
    <p:sldId id="401" r:id="rId23"/>
    <p:sldId id="587" r:id="rId24"/>
    <p:sldId id="585" r:id="rId25"/>
    <p:sldId id="286" r:id="rId26"/>
    <p:sldId id="586" r:id="rId27"/>
    <p:sldId id="407" r:id="rId28"/>
    <p:sldId id="409" r:id="rId29"/>
    <p:sldId id="524" r:id="rId30"/>
    <p:sldId id="522" r:id="rId31"/>
    <p:sldId id="523" r:id="rId32"/>
    <p:sldId id="529" r:id="rId33"/>
    <p:sldId id="366" r:id="rId34"/>
    <p:sldId id="588" r:id="rId35"/>
    <p:sldId id="526" r:id="rId36"/>
    <p:sldId id="527" r:id="rId37"/>
    <p:sldId id="414" r:id="rId38"/>
    <p:sldId id="536" r:id="rId39"/>
    <p:sldId id="465" r:id="rId40"/>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cke Ice" initials="L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021" autoAdjust="0"/>
    <p:restoredTop sz="93671" autoAdjust="0"/>
  </p:normalViewPr>
  <p:slideViewPr>
    <p:cSldViewPr snapToGrid="0">
      <p:cViewPr varScale="1">
        <p:scale>
          <a:sx n="102" d="100"/>
          <a:sy n="102" d="100"/>
        </p:scale>
        <p:origin x="15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5" Type="http://schemas.openxmlformats.org/officeDocument/2006/relationships/tags" Target="tags/tag23.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A0339-7CEF-41CE-B351-B87705C2171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CB252-5DB9-49B4-B662-1900838350A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342900" indent="-571500" algn="l">
              <a:buClrTx/>
              <a:buSzTx/>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baseline="0">
                <a:latin typeface="Roboto" panose="02000000000000000000" pitchFamily="2" charset="0"/>
                <a:ea typeface="思源黑体 CN Regular" panose="020B0500000000000000" pitchFamily="34" charset="-122"/>
              </a:defRPr>
            </a:lvl1pPr>
          </a:lstStyle>
          <a:p>
            <a:r>
              <a:rPr lang="en-US" altLang="zh-CN" dirty="0"/>
              <a:t>Main Title</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baseline="0">
                <a:ea typeface="思源黑体 CN Regular" panose="020B05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Subtitle</a:t>
            </a:r>
            <a:endParaRPr lang="zh-CN" altLang="en-US" dirty="0"/>
          </a:p>
        </p:txBody>
      </p:sp>
      <p:sp>
        <p:nvSpPr>
          <p:cNvPr id="4" name="日期占位符 3"/>
          <p:cNvSpPr>
            <a:spLocks noGrp="1"/>
          </p:cNvSpPr>
          <p:nvPr>
            <p:ph type="dt" sz="half" idx="10"/>
          </p:nvPr>
        </p:nvSpPr>
        <p:spPr/>
        <p:txBody>
          <a:bodyPr/>
          <a:lstStyle/>
          <a:p>
            <a:fld id="{5DAC8F5B-F722-4217-9E03-78B27C1DE4DD}"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Surgical Video Generation</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A2FB260-2F97-4C91-A476-78E4D88CDC4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2EB751A-5DC1-4F64-95AD-34BCA9026C70}"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Surgical Video Generation</a:t>
            </a:r>
            <a:endParaRPr lang="zh-CN" altLang="en-US"/>
          </a:p>
        </p:txBody>
      </p:sp>
      <p:sp>
        <p:nvSpPr>
          <p:cNvPr id="6" name="灯片编号占位符 5"/>
          <p:cNvSpPr>
            <a:spLocks noGrp="1"/>
          </p:cNvSpPr>
          <p:nvPr>
            <p:ph type="sldNum" sz="quarter" idx="12"/>
          </p:nvPr>
        </p:nvSpPr>
        <p:spPr/>
        <p:txBody>
          <a:bodyPr/>
          <a:lstStyle/>
          <a:p>
            <a:fld id="{B60C93F4-9D1A-40EB-810D-A138D0E9406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Title</a:t>
            </a:r>
            <a:endParaRPr lang="zh-CN" altLang="en-US" dirty="0"/>
          </a:p>
        </p:txBody>
      </p:sp>
      <p:sp>
        <p:nvSpPr>
          <p:cNvPr id="3" name="内容占位符 2"/>
          <p:cNvSpPr>
            <a:spLocks noGrp="1"/>
          </p:cNvSpPr>
          <p:nvPr>
            <p:ph idx="1" hasCustomPrompt="1"/>
          </p:nvPr>
        </p:nvSpPr>
        <p:spPr/>
        <p:txBody>
          <a:bodyPr/>
          <a:lstStyle>
            <a:lvl1pPr>
              <a:defRPr baseline="0">
                <a:ea typeface="思源黑体 CN Regular" panose="020B0500000000000000" pitchFamily="34" charset="-122"/>
              </a:defRPr>
            </a:lvl1pPr>
          </a:lstStyle>
          <a:p>
            <a:pPr lvl="0"/>
            <a:r>
              <a:rPr lang="en-US" altLang="zh-CN" dirty="0"/>
              <a:t>Content</a:t>
            </a:r>
            <a:endParaRPr lang="zh-CN" altLang="en-US" dirty="0"/>
          </a:p>
        </p:txBody>
      </p:sp>
      <p:sp>
        <p:nvSpPr>
          <p:cNvPr id="4" name="日期占位符 3"/>
          <p:cNvSpPr>
            <a:spLocks noGrp="1"/>
          </p:cNvSpPr>
          <p:nvPr>
            <p:ph type="dt" sz="half" idx="10"/>
          </p:nvPr>
        </p:nvSpPr>
        <p:spPr/>
        <p:txBody>
          <a:bodyPr/>
          <a:lstStyle/>
          <a:p>
            <a:fld id="{4D334251-AD65-47B3-B301-B767456497E7}"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Surgical Video Generation</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A2FB260-2F97-4C91-A476-78E4D88CDC4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baseline="0">
                <a:latin typeface="Roboto" panose="02000000000000000000" pitchFamily="2" charset="0"/>
                <a:ea typeface="思源黑体 CN Regular" panose="020B0500000000000000" pitchFamily="34" charset="-122"/>
              </a:defRPr>
            </a:lvl1pPr>
          </a:lstStyle>
          <a:p>
            <a:r>
              <a:rPr lang="en-US" altLang="zh-CN" dirty="0"/>
              <a:t>Main Title</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baseline="0">
                <a:ea typeface="思源黑体 CN Regular" panose="020B05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Subtitle</a:t>
            </a:r>
            <a:endParaRPr lang="zh-CN" altLang="en-US" dirty="0"/>
          </a:p>
        </p:txBody>
      </p:sp>
      <p:sp>
        <p:nvSpPr>
          <p:cNvPr id="4" name="日期占位符 3"/>
          <p:cNvSpPr>
            <a:spLocks noGrp="1"/>
          </p:cNvSpPr>
          <p:nvPr>
            <p:ph type="dt" sz="half" idx="10"/>
          </p:nvPr>
        </p:nvSpPr>
        <p:spPr/>
        <p:txBody>
          <a:bodyPr/>
          <a:lstStyle/>
          <a:p>
            <a:fld id="{5DAC8F5B-F722-4217-9E03-78B27C1DE4DD}"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Surgical Video Generation</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A2FB260-2F97-4C91-A476-78E4D88CDC4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2EB751A-5DC1-4F64-95AD-34BCA9026C70}"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Surgical Video Generation</a:t>
            </a:r>
            <a:endParaRPr lang="zh-CN" altLang="en-US"/>
          </a:p>
        </p:txBody>
      </p:sp>
      <p:sp>
        <p:nvSpPr>
          <p:cNvPr id="6" name="灯片编号占位符 5"/>
          <p:cNvSpPr>
            <a:spLocks noGrp="1"/>
          </p:cNvSpPr>
          <p:nvPr>
            <p:ph type="sldNum" sz="quarter" idx="12"/>
          </p:nvPr>
        </p:nvSpPr>
        <p:spPr/>
        <p:txBody>
          <a:bodyPr/>
          <a:lstStyle/>
          <a:p>
            <a:fld id="{B60C93F4-9D1A-40EB-810D-A138D0E9406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lgn="ctr">
              <a:defRPr sz="3200">
                <a:solidFill>
                  <a:schemeClr val="tx1"/>
                </a:solidFill>
                <a:latin typeface="+mj-ea"/>
                <a:ea typeface="+mj-ea"/>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1.png"/><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C07A45-81BD-441E-84B2-B1378814CA94}"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Surgical Video Generation</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17D42-9453-4FA8-B2C4-3BF9063D0D2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Title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Content</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DB0D0-3B18-4A6B-91E3-9C8C02AC3F44}" type="datetime1">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Surgical Video Generation</a:t>
            </a:r>
            <a:endParaRPr lang="zh-CN" altLang="en-US" dirty="0"/>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03753" y="6176963"/>
            <a:ext cx="1606620" cy="660255"/>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hf hd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C07A45-81BD-441E-84B2-B1378814CA94}"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Surgical Video Generation</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17D42-9453-4FA8-B2C4-3BF9063D0D2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7.png"/><Relationship Id="rId6" Type="http://schemas.openxmlformats.org/officeDocument/2006/relationships/tags" Target="../tags/tag11.xml"/><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9.png"/><Relationship Id="rId6" Type="http://schemas.openxmlformats.org/officeDocument/2006/relationships/tags" Target="../tags/tag12.xml"/><Relationship Id="rId5" Type="http://schemas.microsoft.com/office/2007/relationships/media" Target="../media/media4.mp4"/><Relationship Id="rId4" Type="http://schemas.openxmlformats.org/officeDocument/2006/relationships/video" Target="../media/media4.mp4"/><Relationship Id="rId3" Type="http://schemas.openxmlformats.org/officeDocument/2006/relationships/image" Target="../media/image8.png"/><Relationship Id="rId2" Type="http://schemas.microsoft.com/office/2007/relationships/media" Target="../media/media3.mp4"/><Relationship Id="rId1" Type="http://schemas.openxmlformats.org/officeDocument/2006/relationships/video" Target="../media/media3.mp4"/></Relationships>
</file>

<file path=ppt/slides/_rels/slide14.xml.rels><?xml version="1.0" encoding="UTF-8" standalone="yes"?>
<Relationships xmlns="http://schemas.openxmlformats.org/package/2006/relationships"><Relationship Id="rId9" Type="http://schemas.microsoft.com/office/2007/relationships/media" Target="../media/media7.mp4"/><Relationship Id="rId8" Type="http://schemas.openxmlformats.org/officeDocument/2006/relationships/video" Target="../media/media7.mp4"/><Relationship Id="rId7" Type="http://schemas.openxmlformats.org/officeDocument/2006/relationships/image" Target="../media/image11.png"/><Relationship Id="rId6" Type="http://schemas.openxmlformats.org/officeDocument/2006/relationships/tags" Target="../tags/tag13.xml"/><Relationship Id="rId5" Type="http://schemas.microsoft.com/office/2007/relationships/media" Target="../media/media6.mp4"/><Relationship Id="rId4" Type="http://schemas.openxmlformats.org/officeDocument/2006/relationships/video" Target="../media/media6.mp4"/><Relationship Id="rId3" Type="http://schemas.openxmlformats.org/officeDocument/2006/relationships/image" Target="../media/image10.png"/><Relationship Id="rId2" Type="http://schemas.microsoft.com/office/2007/relationships/media" Target="../media/media5.mp4"/><Relationship Id="rId12" Type="http://schemas.openxmlformats.org/officeDocument/2006/relationships/slideLayout" Target="../slideLayouts/slideLayout6.xml"/><Relationship Id="rId11" Type="http://schemas.openxmlformats.org/officeDocument/2006/relationships/image" Target="../media/image12.png"/><Relationship Id="rId10" Type="http://schemas.openxmlformats.org/officeDocument/2006/relationships/tags" Target="../tags/tag14.xml"/><Relationship Id="rId1" Type="http://schemas.openxmlformats.org/officeDocument/2006/relationships/video" Target="../media/media5.mp4"/></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9" Type="http://schemas.openxmlformats.org/officeDocument/2006/relationships/video" Target="../media/media10.mp4"/><Relationship Id="rId8" Type="http://schemas.openxmlformats.org/officeDocument/2006/relationships/image" Target="../media/image16.png"/><Relationship Id="rId7" Type="http://schemas.openxmlformats.org/officeDocument/2006/relationships/tags" Target="../tags/tag16.xml"/><Relationship Id="rId6" Type="http://schemas.microsoft.com/office/2007/relationships/media" Target="../media/media9.mp4"/><Relationship Id="rId5" Type="http://schemas.openxmlformats.org/officeDocument/2006/relationships/video" Target="../media/media9.mp4"/><Relationship Id="rId4" Type="http://schemas.openxmlformats.org/officeDocument/2006/relationships/image" Target="../media/image15.png"/><Relationship Id="rId3" Type="http://schemas.openxmlformats.org/officeDocument/2006/relationships/tags" Target="../tags/tag15.xml"/><Relationship Id="rId2" Type="http://schemas.microsoft.com/office/2007/relationships/media" Target="../media/media8.mp4"/><Relationship Id="rId15" Type="http://schemas.openxmlformats.org/officeDocument/2006/relationships/slideLayout" Target="../slideLayouts/slideLayout6.xml"/><Relationship Id="rId14" Type="http://schemas.openxmlformats.org/officeDocument/2006/relationships/image" Target="../media/image18.png"/><Relationship Id="rId13" Type="http://schemas.microsoft.com/office/2007/relationships/media" Target="../media/media11.mp4"/><Relationship Id="rId12" Type="http://schemas.openxmlformats.org/officeDocument/2006/relationships/video" Target="../media/media11.mp4"/><Relationship Id="rId11" Type="http://schemas.openxmlformats.org/officeDocument/2006/relationships/image" Target="../media/image17.png"/><Relationship Id="rId10" Type="http://schemas.microsoft.com/office/2007/relationships/media" Target="../media/media10.mp4"/><Relationship Id="rId1" Type="http://schemas.openxmlformats.org/officeDocument/2006/relationships/video" Target="../media/media8.mp4"/></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9" Type="http://schemas.openxmlformats.org/officeDocument/2006/relationships/video" Target="../media/media14.mp4"/><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image" Target="../media/image24.png"/><Relationship Id="rId5" Type="http://schemas.microsoft.com/office/2007/relationships/media" Target="../media/media13.mp4"/><Relationship Id="rId4" Type="http://schemas.openxmlformats.org/officeDocument/2006/relationships/video" Target="../media/media13.mp4"/><Relationship Id="rId3" Type="http://schemas.openxmlformats.org/officeDocument/2006/relationships/image" Target="../media/image23.png"/><Relationship Id="rId2" Type="http://schemas.microsoft.com/office/2007/relationships/media" Target="../media/media12.mp4"/><Relationship Id="rId15" Type="http://schemas.openxmlformats.org/officeDocument/2006/relationships/slideLayout" Target="../slideLayouts/slideLayout6.xml"/><Relationship Id="rId14" Type="http://schemas.openxmlformats.org/officeDocument/2006/relationships/image" Target="../media/image26.png"/><Relationship Id="rId13" Type="http://schemas.microsoft.com/office/2007/relationships/media" Target="../media/media15.mp4"/><Relationship Id="rId12" Type="http://schemas.openxmlformats.org/officeDocument/2006/relationships/video" Target="../media/media15.mp4"/><Relationship Id="rId11" Type="http://schemas.openxmlformats.org/officeDocument/2006/relationships/image" Target="../media/image25.png"/><Relationship Id="rId10" Type="http://schemas.microsoft.com/office/2007/relationships/media" Target="../media/media14.mp4"/><Relationship Id="rId1" Type="http://schemas.openxmlformats.org/officeDocument/2006/relationships/video" Target="../media/media12.mp4"/></Relationships>
</file>

<file path=ppt/slides/_rels/slide24.xml.rels><?xml version="1.0" encoding="UTF-8" standalone="yes"?>
<Relationships xmlns="http://schemas.openxmlformats.org/package/2006/relationships"><Relationship Id="rId9" Type="http://schemas.openxmlformats.org/officeDocument/2006/relationships/video" Target="../media/media18.mp4"/><Relationship Id="rId8" Type="http://schemas.openxmlformats.org/officeDocument/2006/relationships/image" Target="../media/image28.png"/><Relationship Id="rId7" Type="http://schemas.microsoft.com/office/2007/relationships/media" Target="../media/media17.mp4"/><Relationship Id="rId6" Type="http://schemas.openxmlformats.org/officeDocument/2006/relationships/video" Target="../media/media17.mp4"/><Relationship Id="rId5" Type="http://schemas.openxmlformats.org/officeDocument/2006/relationships/image" Target="../media/image27.png"/><Relationship Id="rId4" Type="http://schemas.microsoft.com/office/2007/relationships/media" Target="../media/media16.mp4"/><Relationship Id="rId3" Type="http://schemas.openxmlformats.org/officeDocument/2006/relationships/video" Target="../media/media16.mp4"/><Relationship Id="rId2" Type="http://schemas.openxmlformats.org/officeDocument/2006/relationships/tags" Target="../tags/tag22.xml"/><Relationship Id="rId14" Type="http://schemas.openxmlformats.org/officeDocument/2006/relationships/slideLayout" Target="../slideLayouts/slideLayout6.xml"/><Relationship Id="rId13" Type="http://schemas.microsoft.com/office/2007/relationships/media" Target="../media/media19.mp4"/><Relationship Id="rId12" Type="http://schemas.openxmlformats.org/officeDocument/2006/relationships/video" Target="../media/media19.mp4"/><Relationship Id="rId11" Type="http://schemas.openxmlformats.org/officeDocument/2006/relationships/image" Target="../media/image29.png"/><Relationship Id="rId10" Type="http://schemas.microsoft.com/office/2007/relationships/media" Target="../media/media18.mp4"/><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jpe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400" dirty="0">
                <a:latin typeface="Roboto" panose="02000000000000000000" pitchFamily="2" charset="0"/>
                <a:ea typeface="思源黑体 CN Medium" panose="020B0600000000000000" pitchFamily="34" charset="-122"/>
              </a:rPr>
              <a:t>Surgical Video Generation</a:t>
            </a:r>
            <a:endParaRPr lang="zh-CN" altLang="en-US" sz="4400" dirty="0">
              <a:latin typeface="Roboto" panose="02000000000000000000" pitchFamily="2" charset="0"/>
              <a:ea typeface="思源黑体 CN Medium" panose="020B0600000000000000" pitchFamily="34" charset="-122"/>
            </a:endParaRPr>
          </a:p>
        </p:txBody>
      </p:sp>
      <p:sp>
        <p:nvSpPr>
          <p:cNvPr id="3" name="副标题 2"/>
          <p:cNvSpPr>
            <a:spLocks noGrp="1"/>
          </p:cNvSpPr>
          <p:nvPr>
            <p:ph type="subTitle" idx="1"/>
          </p:nvPr>
        </p:nvSpPr>
        <p:spPr/>
        <p:txBody>
          <a:bodyPr/>
          <a:lstStyle/>
          <a:p>
            <a:r>
              <a:rPr lang="en-US" altLang="zh-CN" dirty="0">
                <a:latin typeface="Roboto" panose="02000000000000000000" pitchFamily="2" charset="0"/>
                <a:ea typeface="思源黑体 CN Medium" panose="020B0600000000000000" pitchFamily="34" charset="-122"/>
              </a:rPr>
              <a:t>Liu Junlin, Wang Qianyi</a:t>
            </a:r>
            <a:endParaRPr lang="en-US" altLang="zh-CN" dirty="0">
              <a:latin typeface="Roboto" panose="02000000000000000000" pitchFamily="2" charset="0"/>
              <a:ea typeface="思源黑体 CN Medium" panose="020B0600000000000000" pitchFamily="34" charset="-122"/>
            </a:endParaRPr>
          </a:p>
          <a:p>
            <a:r>
              <a:rPr lang="en-US" altLang="zh-CN" dirty="0">
                <a:latin typeface="Roboto" panose="02000000000000000000" pitchFamily="2" charset="0"/>
                <a:ea typeface="思源黑体 CN Medium" panose="020B0600000000000000" pitchFamily="34" charset="-122"/>
              </a:rPr>
              <a:t>Advisor: Liu Jiang, </a:t>
            </a:r>
            <a:r>
              <a:rPr lang="en-US" altLang="zh-CN" dirty="0">
                <a:latin typeface="Roboto" panose="02000000000000000000" pitchFamily="2" charset="0"/>
                <a:ea typeface="思源黑体 CN Medium" panose="020B0600000000000000" pitchFamily="34" charset="-122"/>
                <a:sym typeface="+mn-ea"/>
              </a:rPr>
              <a:t>Hu Yan</a:t>
            </a:r>
            <a:endParaRPr lang="zh-CN" altLang="en-US" dirty="0">
              <a:latin typeface="Roboto" panose="02000000000000000000" pitchFamily="2" charset="0"/>
              <a:ea typeface="思源黑体 CN Medium" panose="020B0600000000000000" pitchFamily="34" charset="-122"/>
            </a:endParaRPr>
          </a:p>
        </p:txBody>
      </p:sp>
      <p:sp>
        <p:nvSpPr>
          <p:cNvPr id="8" name="页脚占位符 7"/>
          <p:cNvSpPr>
            <a:spLocks noGrp="1"/>
          </p:cNvSpPr>
          <p:nvPr>
            <p:ph type="ftr" sz="quarter" idx="11"/>
          </p:nvPr>
        </p:nvSpPr>
        <p:spPr/>
        <p:txBody>
          <a:bodyPr/>
          <a:lstStyle/>
          <a:p>
            <a:r>
              <a:rPr lang="en-US" altLang="zh-CN"/>
              <a:t>Surgical Video Generation</a:t>
            </a:r>
            <a:endParaRPr lang="zh-CN" altLang="en-US"/>
          </a:p>
        </p:txBody>
      </p:sp>
      <p:sp>
        <p:nvSpPr>
          <p:cNvPr id="9" name="灯片编号占位符 8"/>
          <p:cNvSpPr>
            <a:spLocks noGrp="1"/>
          </p:cNvSpPr>
          <p:nvPr>
            <p:ph type="sldNum" sz="quarter" idx="12"/>
          </p:nvPr>
        </p:nvSpPr>
        <p:spPr/>
        <p:txBody>
          <a:bodyPr/>
          <a:lstStyle/>
          <a:p>
            <a:fld id="{9A2FB260-2F97-4C91-A476-78E4D88CDC4A}"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865485" cy="1325880"/>
          </a:xfrm>
        </p:spPr>
        <p:txBody>
          <a:bodyPr>
            <a:noAutofit/>
          </a:bodyPr>
          <a:lstStyle/>
          <a:p>
            <a:r>
              <a:rPr lang="zh-CN" altLang="en-US" dirty="0">
                <a:latin typeface="Roboto" panose="02000000000000000000" pitchFamily="2" charset="0"/>
                <a:ea typeface="思源黑体 CN Medium" panose="020B0600000000000000" pitchFamily="34" charset="-122"/>
                <a:sym typeface="+mn-ea"/>
              </a:rPr>
              <a:t>Long Video Generation</a:t>
            </a:r>
            <a:endParaRPr lang="en-US" altLang="zh-CN" sz="3200" dirty="0">
              <a:latin typeface="Roboto" panose="02000000000000000000" pitchFamily="2" charset="0"/>
              <a:ea typeface="思源黑体 CN Medium" panose="020B0600000000000000" pitchFamily="34" charset="-122"/>
              <a:cs typeface="Roboto" panose="02000000000000000000" pitchFamily="2" charset="0"/>
              <a:sym typeface="+mn-ea"/>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6" name="文本框 5"/>
          <p:cNvSpPr txBox="1"/>
          <p:nvPr/>
        </p:nvSpPr>
        <p:spPr>
          <a:xfrm>
            <a:off x="5344795" y="5814060"/>
            <a:ext cx="4064000" cy="368300"/>
          </a:xfrm>
          <a:prstGeom prst="rect">
            <a:avLst/>
          </a:prstGeom>
          <a:noFill/>
        </p:spPr>
        <p:txBody>
          <a:bodyPr wrap="square" rtlCol="0">
            <a:spAutoFit/>
          </a:bodyPr>
          <a:p>
            <a:endParaRPr lang="zh-CN" altLang="en-US"/>
          </a:p>
        </p:txBody>
      </p:sp>
      <p:sp>
        <p:nvSpPr>
          <p:cNvPr id="3" name="内容占位符 2"/>
          <p:cNvSpPr/>
          <p:nvPr>
            <p:ph idx="1"/>
          </p:nvPr>
        </p:nvSpPr>
        <p:spPr/>
        <p:txBody>
          <a:bodyPr>
            <a:normAutofit lnSpcReduction="20000"/>
          </a:bodyPr>
          <a:p>
            <a:pPr marL="285750" indent="-285750" algn="l">
              <a:lnSpc>
                <a:spcPct val="100000"/>
              </a:lnSpc>
              <a:buClrTx/>
              <a:buSzTx/>
            </a:pPr>
            <a:r>
              <a:rPr lang="en-US" altLang="zh-CN" dirty="0">
                <a:latin typeface="Roboto" panose="02000000000000000000" pitchFamily="2" charset="0"/>
                <a:ea typeface="思源黑体 CN Medium" panose="020B0600000000000000" pitchFamily="34" charset="-122"/>
                <a:cs typeface="Roboto" panose="02000000000000000000" pitchFamily="2" charset="0"/>
              </a:rPr>
              <a:t>An additional binary mask is added on the channel dimension to indicate whether it is a condition frame or a frame to predict.</a:t>
            </a:r>
            <a:endParaRPr lang="en-US" altLang="zh-CN" dirty="0">
              <a:latin typeface="Roboto" panose="02000000000000000000" pitchFamily="2" charset="0"/>
              <a:ea typeface="思源黑体 CN Medium" panose="020B0600000000000000" pitchFamily="34" charset="-122"/>
              <a:cs typeface="Roboto" panose="02000000000000000000" pitchFamily="2" charset="0"/>
            </a:endParaRPr>
          </a:p>
        </p:txBody>
      </p:sp>
      <p:pic>
        <p:nvPicPr>
          <p:cNvPr id="7" name="图片 6"/>
          <p:cNvPicPr>
            <a:picLocks noChangeAspect="1"/>
          </p:cNvPicPr>
          <p:nvPr/>
        </p:nvPicPr>
        <p:blipFill>
          <a:blip r:embed="rId1"/>
          <a:stretch>
            <a:fillRect/>
          </a:stretch>
        </p:blipFill>
        <p:spPr>
          <a:xfrm>
            <a:off x="2585085" y="2875915"/>
            <a:ext cx="7022465" cy="3181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865485" cy="1325880"/>
          </a:xfrm>
        </p:spPr>
        <p:txBody>
          <a:bodyPr>
            <a:noAutofit/>
          </a:bodyPr>
          <a:lstStyle/>
          <a:p>
            <a:r>
              <a:rPr lang="zh-CN" altLang="en-US" dirty="0">
                <a:latin typeface="Roboto" panose="02000000000000000000" pitchFamily="2" charset="0"/>
                <a:ea typeface="思源黑体 CN Medium" panose="020B0600000000000000" pitchFamily="34" charset="-122"/>
                <a:sym typeface="+mn-ea"/>
              </a:rPr>
              <a:t>Long Video Generation</a:t>
            </a:r>
            <a:endParaRPr lang="en-US" altLang="zh-CN" sz="3200" dirty="0">
              <a:latin typeface="Roboto" panose="02000000000000000000" pitchFamily="2" charset="0"/>
              <a:ea typeface="思源黑体 CN Medium" panose="020B0600000000000000" pitchFamily="34" charset="-122"/>
              <a:cs typeface="Roboto" panose="02000000000000000000" pitchFamily="2" charset="0"/>
              <a:sym typeface="+mn-ea"/>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6" name="文本框 5"/>
          <p:cNvSpPr txBox="1"/>
          <p:nvPr/>
        </p:nvSpPr>
        <p:spPr>
          <a:xfrm>
            <a:off x="5344795" y="5814060"/>
            <a:ext cx="4064000" cy="368300"/>
          </a:xfrm>
          <a:prstGeom prst="rect">
            <a:avLst/>
          </a:prstGeom>
          <a:noFill/>
        </p:spPr>
        <p:txBody>
          <a:bodyPr wrap="square" rtlCol="0">
            <a:spAutoFit/>
          </a:bodyPr>
          <a:p>
            <a:endParaRPr lang="zh-CN" altLang="en-US"/>
          </a:p>
        </p:txBody>
      </p:sp>
      <p:sp>
        <p:nvSpPr>
          <p:cNvPr id="3" name="内容占位符 2"/>
          <p:cNvSpPr/>
          <p:nvPr>
            <p:ph idx="1"/>
          </p:nvPr>
        </p:nvSpPr>
        <p:spPr/>
        <p:txBody>
          <a:bodyPr>
            <a:normAutofit lnSpcReduction="20000"/>
          </a:bodyPr>
          <a:p>
            <a:pPr marL="285750" indent="-285750" algn="l">
              <a:lnSpc>
                <a:spcPct val="100000"/>
              </a:lnSpc>
              <a:buClrTx/>
              <a:buSzTx/>
            </a:pPr>
            <a:r>
              <a:rPr lang="en-US" altLang="zh-CN" dirty="0">
                <a:latin typeface="Roboto" panose="02000000000000000000" pitchFamily="2" charset="0"/>
                <a:ea typeface="思源黑体 CN Medium" panose="020B0600000000000000" pitchFamily="34" charset="-122"/>
                <a:cs typeface="Roboto" panose="02000000000000000000" pitchFamily="2" charset="0"/>
              </a:rPr>
              <a:t>An autoregressive video generation model is first trained on sparse frames to form the basic storyline of the video, and then another interpolation model is trained to fill in the missing frames.</a:t>
            </a:r>
            <a:endParaRPr lang="zh-CN" altLang="en-US" dirty="0">
              <a:latin typeface="Roboto" panose="02000000000000000000" pitchFamily="2" charset="0"/>
              <a:ea typeface="思源黑体 CN Medium" panose="020B0600000000000000" pitchFamily="34" charset="-122"/>
              <a:cs typeface="Roboto" panose="02000000000000000000" pitchFamily="2" charset="0"/>
            </a:endParaRPr>
          </a:p>
        </p:txBody>
      </p:sp>
      <p:pic>
        <p:nvPicPr>
          <p:cNvPr id="8" name="图片 7"/>
          <p:cNvPicPr>
            <a:picLocks noChangeAspect="1"/>
          </p:cNvPicPr>
          <p:nvPr/>
        </p:nvPicPr>
        <p:blipFill>
          <a:blip r:embed="rId1"/>
          <a:stretch>
            <a:fillRect/>
          </a:stretch>
        </p:blipFill>
        <p:spPr>
          <a:xfrm>
            <a:off x="2950210" y="3197860"/>
            <a:ext cx="6290945" cy="28035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en-US" altLang="zh-CN" dirty="0">
                <a:latin typeface="Roboto" panose="02000000000000000000" pitchFamily="2" charset="0"/>
                <a:ea typeface="思源黑体 CN Medium" panose="020B0600000000000000" pitchFamily="34" charset="-122"/>
              </a:rPr>
              <a:t>Generation </a:t>
            </a:r>
            <a:r>
              <a:rPr lang="en-US" altLang="zh-CN" dirty="0">
                <a:latin typeface="Roboto" panose="02000000000000000000" pitchFamily="2" charset="0"/>
                <a:ea typeface="思源黑体 CN Medium" panose="020B0600000000000000" pitchFamily="34" charset="-122"/>
                <a:sym typeface="+mn-ea"/>
              </a:rPr>
              <a:t>Result</a:t>
            </a:r>
            <a:r>
              <a:rPr lang="en-US" altLang="zh-CN" dirty="0">
                <a:latin typeface="Roboto" panose="02000000000000000000" pitchFamily="2" charset="0"/>
                <a:ea typeface="思源黑体 CN Medium" panose="020B0600000000000000" pitchFamily="34" charset="-122"/>
              </a:rPr>
              <a:t>:</a:t>
            </a:r>
            <a:r>
              <a:rPr lang="en-US" altLang="zh-CN" sz="3600" b="1" dirty="0">
                <a:latin typeface="Roboto" panose="02000000000000000000" pitchFamily="2" charset="0"/>
                <a:ea typeface="思源黑体 CN Medium" panose="020B0600000000000000" pitchFamily="34" charset="-122"/>
              </a:rPr>
              <a:t> </a:t>
            </a:r>
            <a:r>
              <a:rPr lang="en-US" altLang="zh-CN" sz="3200" dirty="0">
                <a:latin typeface="Roboto" panose="02000000000000000000" pitchFamily="2" charset="0"/>
                <a:ea typeface="思源黑体 CN Medium" panose="020B0600000000000000" pitchFamily="34" charset="-122"/>
              </a:rPr>
              <a:t>U</a:t>
            </a:r>
            <a:r>
              <a:rPr lang="en-US" altLang="zh-CN" sz="3200" dirty="0">
                <a:latin typeface="Roboto" panose="02000000000000000000" pitchFamily="2" charset="0"/>
                <a:ea typeface="思源黑体 CN Medium" panose="020B0600000000000000" pitchFamily="34" charset="-122"/>
              </a:rPr>
              <a:t>nconditional</a:t>
            </a:r>
            <a:endParaRPr lang="en-US" altLang="zh-CN" sz="3200" dirty="0">
              <a:latin typeface="Roboto" panose="02000000000000000000" pitchFamily="2" charset="0"/>
              <a:ea typeface="思源黑体 CN Medium" panose="020B0600000000000000" pitchFamily="34" charset="-122"/>
            </a:endParaRPr>
          </a:p>
        </p:txBody>
      </p:sp>
      <p:pic>
        <p:nvPicPr>
          <p:cNvPr id="6" name="sky_seed01000_000_1x16x256x256x3">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6863715" y="2078355"/>
            <a:ext cx="3649345" cy="3464560"/>
          </a:xfrm>
          <a:prstGeom prst="rect">
            <a:avLst/>
          </a:prstGeom>
        </p:spPr>
      </p:pic>
      <p:sp>
        <p:nvSpPr>
          <p:cNvPr id="4" name="页脚占位符 3"/>
          <p:cNvSpPr>
            <a:spLocks noGrp="1"/>
          </p:cNvSpPr>
          <p:nvPr>
            <p:ph type="ftr" sz="quarter" idx="11"/>
          </p:nvPr>
        </p:nvSpPr>
        <p:spPr/>
        <p:txBody>
          <a:bodyPr/>
          <a:p>
            <a:r>
              <a:rPr lang="en-US" altLang="zh-CN"/>
              <a:t>Surgical Video Generation</a:t>
            </a:r>
            <a:endParaRPr lang="zh-CN" altLang="en-US"/>
          </a:p>
        </p:txBody>
      </p:sp>
      <p:sp>
        <p:nvSpPr>
          <p:cNvPr id="5" name="灯片编号占位符 4"/>
          <p:cNvSpPr>
            <a:spLocks noGrp="1"/>
          </p:cNvSpPr>
          <p:nvPr>
            <p:ph type="sldNum" sz="quarter" idx="12"/>
          </p:nvPr>
        </p:nvSpPr>
        <p:spPr/>
        <p:txBody>
          <a:bodyPr/>
          <a:p>
            <a:fld id="{B60C93F4-9D1A-40EB-810D-A138D0E94068}" type="slidenum">
              <a:rPr lang="zh-CN" altLang="en-US" smtClean="0"/>
            </a:fld>
            <a:endParaRPr lang="zh-CN" altLang="en-US"/>
          </a:p>
        </p:txBody>
      </p:sp>
      <p:pic>
        <p:nvPicPr>
          <p:cNvPr id="9" name="taichi_seed01000_000_1x16x256x256x3">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1967865" y="2078355"/>
            <a:ext cx="3649345" cy="3464560"/>
          </a:xfrm>
          <a:prstGeom prst="rect">
            <a:avLst/>
          </a:prstGeom>
        </p:spPr>
      </p:pic>
    </p:spTree>
  </p:cSld>
  <p:clrMapOvr>
    <a:masterClrMapping/>
  </p:clrMapOvr>
  <p:timing>
    <p:tnLst>
      <p:par>
        <p:cTn id="1" dur="indefinite" restart="never" nodeType="tmRoot">
          <p:childTnLst>
            <p:video fullScrn="0">
              <p:cMediaNode>
                <p:cTn id="2" fill="remove"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video fullScrn="0">
              <p:cMediaNode>
                <p:cTn id="8" fill="remove" display="1">
                  <p:stCondLst>
                    <p:cond delay="indefinite"/>
                  </p:stCondLst>
                </p:cTn>
                <p:tgtEl>
                  <p:spTgt spid="9"/>
                </p:tgtEl>
              </p:cMediaNode>
            </p:video>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en-US" altLang="zh-CN" dirty="0">
                <a:latin typeface="Roboto" panose="02000000000000000000" pitchFamily="2" charset="0"/>
                <a:ea typeface="思源黑体 CN Medium" panose="020B0600000000000000" pitchFamily="34" charset="-122"/>
              </a:rPr>
              <a:t>Generation </a:t>
            </a:r>
            <a:r>
              <a:rPr lang="en-US" altLang="zh-CN" dirty="0">
                <a:latin typeface="Roboto" panose="02000000000000000000" pitchFamily="2" charset="0"/>
                <a:ea typeface="思源黑体 CN Medium" panose="020B0600000000000000" pitchFamily="34" charset="-122"/>
                <a:sym typeface="+mn-ea"/>
              </a:rPr>
              <a:t>Result</a:t>
            </a:r>
            <a:r>
              <a:rPr lang="en-US" altLang="zh-CN" dirty="0">
                <a:latin typeface="Roboto" panose="02000000000000000000" pitchFamily="2" charset="0"/>
                <a:ea typeface="思源黑体 CN Medium" panose="020B0600000000000000" pitchFamily="34" charset="-122"/>
              </a:rPr>
              <a:t>:</a:t>
            </a:r>
            <a:r>
              <a:rPr lang="en-US" altLang="zh-CN" sz="3600" b="1" dirty="0">
                <a:latin typeface="Roboto" panose="02000000000000000000" pitchFamily="2" charset="0"/>
                <a:ea typeface="思源黑体 CN Medium" panose="020B0600000000000000" pitchFamily="34" charset="-122"/>
              </a:rPr>
              <a:t> </a:t>
            </a:r>
            <a:r>
              <a:rPr lang="en-US" altLang="zh-CN" sz="3200" dirty="0">
                <a:latin typeface="Roboto" panose="02000000000000000000" pitchFamily="2" charset="0"/>
                <a:ea typeface="思源黑体 CN Medium" panose="020B0600000000000000" pitchFamily="34" charset="-122"/>
              </a:rPr>
              <a:t>Text to Video</a:t>
            </a:r>
            <a:endParaRPr lang="zh-CN" altLang="en-US" sz="3200" dirty="0">
              <a:latin typeface="Roboto" panose="02000000000000000000" pitchFamily="2" charset="0"/>
              <a:ea typeface="思源黑体 CN Medium" panose="020B0600000000000000" pitchFamily="34" charset="-122"/>
            </a:endParaRPr>
          </a:p>
        </p:txBody>
      </p:sp>
      <p:sp>
        <p:nvSpPr>
          <p:cNvPr id="4" name="页脚占位符 3"/>
          <p:cNvSpPr>
            <a:spLocks noGrp="1"/>
          </p:cNvSpPr>
          <p:nvPr>
            <p:ph type="ftr" sz="quarter" idx="11"/>
          </p:nvPr>
        </p:nvSpPr>
        <p:spPr/>
        <p:txBody>
          <a:bodyPr/>
          <a:p>
            <a:r>
              <a:rPr lang="en-US" altLang="zh-CN"/>
              <a:t>Surgical Video Generation</a:t>
            </a:r>
            <a:endParaRPr lang="zh-CN" altLang="en-US"/>
          </a:p>
        </p:txBody>
      </p:sp>
      <p:sp>
        <p:nvSpPr>
          <p:cNvPr id="5" name="灯片编号占位符 4"/>
          <p:cNvSpPr>
            <a:spLocks noGrp="1"/>
          </p:cNvSpPr>
          <p:nvPr>
            <p:ph type="sldNum" sz="quarter" idx="12"/>
          </p:nvPr>
        </p:nvSpPr>
        <p:spPr/>
        <p:txBody>
          <a:bodyPr/>
          <a:p>
            <a:fld id="{B60C93F4-9D1A-40EB-810D-A138D0E94068}" type="slidenum">
              <a:rPr lang="zh-CN" altLang="en-US" smtClean="0"/>
            </a:fld>
            <a:endParaRPr lang="zh-CN" altLang="en-US"/>
          </a:p>
        </p:txBody>
      </p:sp>
      <p:pic>
        <p:nvPicPr>
          <p:cNvPr id="11" name="astronaut_riding_a_horse_seed01000_000_1x16x256x256x3">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26590" y="1888490"/>
            <a:ext cx="3442970" cy="3081655"/>
          </a:xfrm>
          <a:prstGeom prst="rect">
            <a:avLst/>
          </a:prstGeom>
        </p:spPr>
      </p:pic>
      <p:pic>
        <p:nvPicPr>
          <p:cNvPr id="12" name="Flying_through_an_intense_battle_between_pirate_ships_in_a_stormy_ocean_seed01000_000_1x16x256x256x3">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7008495" y="1888490"/>
            <a:ext cx="3442970" cy="3081655"/>
          </a:xfrm>
          <a:prstGeom prst="rect">
            <a:avLst/>
          </a:prstGeom>
        </p:spPr>
      </p:pic>
      <p:sp>
        <p:nvSpPr>
          <p:cNvPr id="13" name="文本框 12"/>
          <p:cNvSpPr txBox="1"/>
          <p:nvPr/>
        </p:nvSpPr>
        <p:spPr>
          <a:xfrm>
            <a:off x="1525270" y="5263515"/>
            <a:ext cx="4064000" cy="829945"/>
          </a:xfrm>
          <a:prstGeom prst="rect">
            <a:avLst/>
          </a:prstGeom>
          <a:noFill/>
        </p:spPr>
        <p:txBody>
          <a:bodyPr wrap="square" rtlCol="0">
            <a:spAutoFit/>
          </a:bodyPr>
          <a:p>
            <a:pPr algn="ctr"/>
            <a:r>
              <a:rPr sz="2400" dirty="0">
                <a:latin typeface="Roboto" panose="02000000000000000000" pitchFamily="2" charset="0"/>
                <a:ea typeface="思源黑体 CN Medium" panose="020B0600000000000000" pitchFamily="34" charset="-122"/>
                <a:cs typeface="+mj-cs"/>
              </a:rPr>
              <a:t>astronaut riding a horse</a:t>
            </a:r>
            <a:endParaRPr sz="2400" dirty="0">
              <a:latin typeface="Roboto" panose="02000000000000000000" pitchFamily="2" charset="0"/>
              <a:ea typeface="思源黑体 CN Medium" panose="020B0600000000000000" pitchFamily="34" charset="-122"/>
              <a:cs typeface="+mj-cs"/>
            </a:endParaRPr>
          </a:p>
          <a:p>
            <a:pPr algn="ctr"/>
            <a:endParaRPr lang="zh-CN" altLang="en-US" sz="2400" dirty="0">
              <a:latin typeface="Roboto" panose="02000000000000000000" pitchFamily="2" charset="0"/>
              <a:ea typeface="思源黑体 CN Medium" panose="020B0600000000000000" pitchFamily="34" charset="-122"/>
              <a:cs typeface="+mj-cs"/>
            </a:endParaRPr>
          </a:p>
        </p:txBody>
      </p:sp>
      <p:sp>
        <p:nvSpPr>
          <p:cNvPr id="14" name="文本框 13"/>
          <p:cNvSpPr txBox="1"/>
          <p:nvPr/>
        </p:nvSpPr>
        <p:spPr>
          <a:xfrm>
            <a:off x="5827395" y="5186680"/>
            <a:ext cx="5805170" cy="829945"/>
          </a:xfrm>
          <a:prstGeom prst="rect">
            <a:avLst/>
          </a:prstGeom>
          <a:noFill/>
        </p:spPr>
        <p:txBody>
          <a:bodyPr wrap="square" rtlCol="0">
            <a:spAutoFit/>
          </a:bodyPr>
          <a:p>
            <a:pPr algn="ctr">
              <a:buClrTx/>
              <a:buSzTx/>
              <a:buFontTx/>
            </a:pPr>
            <a:r>
              <a:rPr sz="2400" dirty="0">
                <a:latin typeface="Roboto" panose="02000000000000000000" pitchFamily="2" charset="0"/>
                <a:ea typeface="思源黑体 CN Medium" panose="020B0600000000000000" pitchFamily="34" charset="-122"/>
                <a:cs typeface="+mj-cs"/>
              </a:rPr>
              <a:t>Flying through an intense battle between pirate ships in a stormy ocean</a:t>
            </a:r>
            <a:endParaRPr sz="2400" dirty="0">
              <a:latin typeface="Roboto" panose="02000000000000000000" pitchFamily="2" charset="0"/>
              <a:ea typeface="思源黑体 CN Medium" panose="020B0600000000000000" pitchFamily="34" charset="-122"/>
              <a:cs typeface="+mj-cs"/>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11"/>
                </p:tgtEl>
              </p:cMediaNode>
            </p:video>
            <p:seq concurrent="1" nextAc="seek">
              <p:cTn id="3" restart="whenNotActive" fill="hold" evtFilter="cancelBubble" nodeType="interactiveSeq">
                <p:stCondLst>
                  <p:cond evt="onClick" delay="0">
                    <p:tgtEl>
                      <p:spTgt spid="11"/>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1"/>
                                        </p:tgtEl>
                                      </p:cBhvr>
                                    </p:cmd>
                                  </p:childTnLst>
                                </p:cTn>
                              </p:par>
                            </p:childTnLst>
                          </p:cTn>
                        </p:par>
                      </p:childTnLst>
                    </p:cTn>
                  </p:par>
                </p:childTnLst>
              </p:cTn>
              <p:nextCondLst>
                <p:cond evt="onClick" delay="0">
                  <p:tgtEl>
                    <p:spTgt spid="11"/>
                  </p:tgtEl>
                </p:cond>
              </p:nextCondLst>
            </p:seq>
            <p:video fullScrn="0">
              <p:cMediaNode>
                <p:cTn id="8" fill="hold" display="1">
                  <p:stCondLst>
                    <p:cond delay="indefinite"/>
                  </p:stCondLst>
                </p:cTn>
                <p:tgtEl>
                  <p:spTgt spid="12"/>
                </p:tgtEl>
              </p:cMediaNode>
            </p:video>
            <p:seq concurrent="1" nextAc="seek">
              <p:cTn id="9" restart="whenNotActive" fill="hold" evtFilter="cancelBubble" nodeType="interactiveSeq">
                <p:stCondLst>
                  <p:cond evt="onClick" delay="0">
                    <p:tgtEl>
                      <p:spTgt spid="1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en-US" altLang="zh-CN" dirty="0">
                <a:latin typeface="Roboto" panose="02000000000000000000" pitchFamily="2" charset="0"/>
                <a:ea typeface="思源黑体 CN Medium" panose="020B0600000000000000" pitchFamily="34" charset="-122"/>
              </a:rPr>
              <a:t>Generation </a:t>
            </a:r>
            <a:r>
              <a:rPr lang="en-US" altLang="zh-CN" dirty="0">
                <a:latin typeface="Roboto" panose="02000000000000000000" pitchFamily="2" charset="0"/>
                <a:ea typeface="思源黑体 CN Medium" panose="020B0600000000000000" pitchFamily="34" charset="-122"/>
                <a:sym typeface="+mn-ea"/>
              </a:rPr>
              <a:t>Result</a:t>
            </a:r>
            <a:r>
              <a:rPr lang="en-US" altLang="zh-CN" dirty="0">
                <a:latin typeface="Roboto" panose="02000000000000000000" pitchFamily="2" charset="0"/>
                <a:ea typeface="思源黑体 CN Medium" panose="020B0600000000000000" pitchFamily="34" charset="-122"/>
              </a:rPr>
              <a:t>: </a:t>
            </a:r>
            <a:r>
              <a:rPr lang="en-US" altLang="zh-CN" sz="3200" dirty="0">
                <a:latin typeface="Roboto" panose="02000000000000000000" pitchFamily="2" charset="0"/>
                <a:ea typeface="思源黑体 CN Medium" panose="020B0600000000000000" pitchFamily="34" charset="-122"/>
              </a:rPr>
              <a:t>Text to Video</a:t>
            </a:r>
            <a:endParaRPr lang="zh-CN" altLang="en-US" sz="3200" dirty="0">
              <a:latin typeface="Roboto" panose="02000000000000000000" pitchFamily="2" charset="0"/>
              <a:ea typeface="思源黑体 CN Medium" panose="020B0600000000000000" pitchFamily="34" charset="-122"/>
            </a:endParaRPr>
          </a:p>
        </p:txBody>
      </p:sp>
      <p:sp>
        <p:nvSpPr>
          <p:cNvPr id="4" name="页脚占位符 3"/>
          <p:cNvSpPr>
            <a:spLocks noGrp="1"/>
          </p:cNvSpPr>
          <p:nvPr>
            <p:ph type="ftr" sz="quarter" idx="11"/>
          </p:nvPr>
        </p:nvSpPr>
        <p:spPr/>
        <p:txBody>
          <a:bodyPr/>
          <a:p>
            <a:r>
              <a:rPr lang="en-US" altLang="zh-CN"/>
              <a:t>Surgical Video Generation</a:t>
            </a:r>
            <a:endParaRPr lang="zh-CN" altLang="en-US"/>
          </a:p>
        </p:txBody>
      </p:sp>
      <p:sp>
        <p:nvSpPr>
          <p:cNvPr id="5" name="灯片编号占位符 4"/>
          <p:cNvSpPr>
            <a:spLocks noGrp="1"/>
          </p:cNvSpPr>
          <p:nvPr>
            <p:ph type="sldNum" sz="quarter" idx="12"/>
          </p:nvPr>
        </p:nvSpPr>
        <p:spPr/>
        <p:txBody>
          <a:bodyPr/>
          <a:p>
            <a:fld id="{B60C93F4-9D1A-40EB-810D-A138D0E94068}" type="slidenum">
              <a:rPr lang="zh-CN" altLang="en-US" smtClean="0"/>
            </a:fld>
            <a:endParaRPr lang="zh-CN" altLang="en-US"/>
          </a:p>
        </p:txBody>
      </p:sp>
      <p:pic>
        <p:nvPicPr>
          <p:cNvPr id="7" name="cataract,_eyes,_incision_seed01000_000_1x16x256x256x3">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8327390" y="1691005"/>
            <a:ext cx="3401695" cy="3102610"/>
          </a:xfrm>
          <a:prstGeom prst="rect">
            <a:avLst/>
          </a:prstGeom>
        </p:spPr>
      </p:pic>
      <p:pic>
        <p:nvPicPr>
          <p:cNvPr id="8" name="Cataract_surgery,_Capsulorhexis,_Capsulorhexis_Forceps_seed01000_000_1x16x256x256x3">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915670" y="1691005"/>
            <a:ext cx="3401695" cy="3102610"/>
          </a:xfrm>
          <a:prstGeom prst="rect">
            <a:avLst/>
          </a:prstGeom>
        </p:spPr>
      </p:pic>
      <p:pic>
        <p:nvPicPr>
          <p:cNvPr id="9" name="Cataract_surgery_,_triangular_scalpel_cut_into_the_cornea_seed01000_000_1x16x256x256x3">
            <a:hlinkClick r:id="" action="ppaction://media"/>
          </p:cNvPr>
          <p:cNvPicPr/>
          <p:nvPr>
            <a:videoFile r:link="rId8"/>
            <p:extLst>
              <p:ext uri="{DAA4B4D4-6D71-4841-9C94-3DE7FCFB9230}">
                <p14:media xmlns:p14="http://schemas.microsoft.com/office/powerpoint/2010/main" r:embed="rId9"/>
              </p:ext>
            </p:extLst>
            <p:custDataLst>
              <p:tags r:id="rId10"/>
            </p:custDataLst>
          </p:nvPr>
        </p:nvPicPr>
        <p:blipFill>
          <a:blip r:embed="rId11"/>
          <a:stretch>
            <a:fillRect/>
          </a:stretch>
        </p:blipFill>
        <p:spPr>
          <a:xfrm>
            <a:off x="4621530" y="1691005"/>
            <a:ext cx="3401695" cy="3102610"/>
          </a:xfrm>
          <a:prstGeom prst="rect">
            <a:avLst/>
          </a:prstGeom>
        </p:spPr>
      </p:pic>
      <p:sp>
        <p:nvSpPr>
          <p:cNvPr id="10" name="文本框 9"/>
          <p:cNvSpPr txBox="1"/>
          <p:nvPr/>
        </p:nvSpPr>
        <p:spPr>
          <a:xfrm>
            <a:off x="4622165" y="4972685"/>
            <a:ext cx="3406140" cy="1198880"/>
          </a:xfrm>
          <a:prstGeom prst="rect">
            <a:avLst/>
          </a:prstGeom>
          <a:noFill/>
        </p:spPr>
        <p:txBody>
          <a:bodyPr wrap="square" rtlCol="0" anchor="t">
            <a:spAutoFit/>
          </a:bodyPr>
          <a:p>
            <a:pPr algn="ctr"/>
            <a:r>
              <a:rPr sz="2400" dirty="0">
                <a:latin typeface="Roboto" panose="02000000000000000000" pitchFamily="2" charset="0"/>
                <a:ea typeface="思源黑体 CN Medium" panose="020B0600000000000000" pitchFamily="34" charset="-122"/>
                <a:cs typeface="+mj-cs"/>
              </a:rPr>
              <a:t>Cataract surgery</a:t>
            </a:r>
            <a:endParaRPr sz="2400" dirty="0">
              <a:latin typeface="Roboto" panose="02000000000000000000" pitchFamily="2" charset="0"/>
              <a:ea typeface="思源黑体 CN Medium" panose="020B0600000000000000" pitchFamily="34" charset="-122"/>
              <a:cs typeface="+mj-cs"/>
            </a:endParaRPr>
          </a:p>
          <a:p>
            <a:pPr algn="ctr"/>
            <a:r>
              <a:rPr sz="2400" dirty="0">
                <a:latin typeface="Roboto" panose="02000000000000000000" pitchFamily="2" charset="0"/>
                <a:ea typeface="思源黑体 CN Medium" panose="020B0600000000000000" pitchFamily="34" charset="-122"/>
                <a:cs typeface="+mj-cs"/>
              </a:rPr>
              <a:t>triangular scalpel cut into the cornea</a:t>
            </a:r>
            <a:endParaRPr sz="2400" dirty="0">
              <a:latin typeface="Roboto" panose="02000000000000000000" pitchFamily="2" charset="0"/>
              <a:ea typeface="思源黑体 CN Medium" panose="020B0600000000000000" pitchFamily="34" charset="-122"/>
              <a:cs typeface="+mj-cs"/>
            </a:endParaRPr>
          </a:p>
        </p:txBody>
      </p:sp>
      <p:sp>
        <p:nvSpPr>
          <p:cNvPr id="13" name="文本框 12"/>
          <p:cNvSpPr txBox="1"/>
          <p:nvPr/>
        </p:nvSpPr>
        <p:spPr>
          <a:xfrm>
            <a:off x="909955" y="4972685"/>
            <a:ext cx="3413760" cy="1198880"/>
          </a:xfrm>
          <a:prstGeom prst="rect">
            <a:avLst/>
          </a:prstGeom>
          <a:noFill/>
        </p:spPr>
        <p:txBody>
          <a:bodyPr wrap="square" rtlCol="0" anchor="t">
            <a:spAutoFit/>
          </a:bodyPr>
          <a:p>
            <a:pPr algn="ctr"/>
            <a:r>
              <a:rPr sz="2400" dirty="0">
                <a:latin typeface="Roboto" panose="02000000000000000000" pitchFamily="2" charset="0"/>
                <a:ea typeface="思源黑体 CN Medium" panose="020B0600000000000000" pitchFamily="34" charset="-122"/>
                <a:cs typeface="+mj-cs"/>
              </a:rPr>
              <a:t>Cataract surgery</a:t>
            </a:r>
            <a:endParaRPr sz="2400" dirty="0">
              <a:latin typeface="Roboto" panose="02000000000000000000" pitchFamily="2" charset="0"/>
              <a:ea typeface="思源黑体 CN Medium" panose="020B0600000000000000" pitchFamily="34" charset="-122"/>
              <a:cs typeface="+mj-cs"/>
            </a:endParaRPr>
          </a:p>
          <a:p>
            <a:pPr algn="ctr"/>
            <a:r>
              <a:rPr sz="2400" dirty="0">
                <a:latin typeface="Roboto" panose="02000000000000000000" pitchFamily="2" charset="0"/>
                <a:ea typeface="思源黑体 CN Medium" panose="020B0600000000000000" pitchFamily="34" charset="-122"/>
                <a:cs typeface="+mj-cs"/>
              </a:rPr>
              <a:t>Capsulorhexis</a:t>
            </a:r>
            <a:endParaRPr sz="2400" dirty="0">
              <a:latin typeface="Roboto" panose="02000000000000000000" pitchFamily="2" charset="0"/>
              <a:ea typeface="思源黑体 CN Medium" panose="020B0600000000000000" pitchFamily="34" charset="-122"/>
              <a:cs typeface="+mj-cs"/>
            </a:endParaRPr>
          </a:p>
          <a:p>
            <a:pPr algn="ctr"/>
            <a:r>
              <a:rPr sz="2400" dirty="0">
                <a:latin typeface="Roboto" panose="02000000000000000000" pitchFamily="2" charset="0"/>
                <a:ea typeface="思源黑体 CN Medium" panose="020B0600000000000000" pitchFamily="34" charset="-122"/>
                <a:cs typeface="+mj-cs"/>
              </a:rPr>
              <a:t>Capsulorhexis Forceps</a:t>
            </a:r>
            <a:endParaRPr lang="en-US" sz="2400" dirty="0">
              <a:latin typeface="Roboto" panose="02000000000000000000" pitchFamily="2" charset="0"/>
              <a:ea typeface="思源黑体 CN Medium" panose="020B0600000000000000" pitchFamily="34" charset="-122"/>
              <a:cs typeface="+mj-cs"/>
            </a:endParaRPr>
          </a:p>
        </p:txBody>
      </p:sp>
      <p:sp>
        <p:nvSpPr>
          <p:cNvPr id="14" name="文本框 13"/>
          <p:cNvSpPr txBox="1"/>
          <p:nvPr/>
        </p:nvSpPr>
        <p:spPr>
          <a:xfrm>
            <a:off x="8326755" y="4972685"/>
            <a:ext cx="3401695" cy="1198880"/>
          </a:xfrm>
          <a:prstGeom prst="rect">
            <a:avLst/>
          </a:prstGeom>
          <a:noFill/>
        </p:spPr>
        <p:txBody>
          <a:bodyPr wrap="square" rtlCol="0" anchor="t">
            <a:spAutoFit/>
          </a:bodyPr>
          <a:p>
            <a:pPr algn="ctr"/>
            <a:r>
              <a:rPr sz="2400" dirty="0">
                <a:latin typeface="Roboto" panose="02000000000000000000" pitchFamily="2" charset="0"/>
                <a:ea typeface="思源黑体 CN Medium" panose="020B0600000000000000" pitchFamily="34" charset="-122"/>
                <a:cs typeface="+mj-cs"/>
              </a:rPr>
              <a:t>cataract</a:t>
            </a:r>
            <a:endParaRPr sz="2400" dirty="0">
              <a:latin typeface="Roboto" panose="02000000000000000000" pitchFamily="2" charset="0"/>
              <a:ea typeface="思源黑体 CN Medium" panose="020B0600000000000000" pitchFamily="34" charset="-122"/>
              <a:cs typeface="+mj-cs"/>
            </a:endParaRPr>
          </a:p>
          <a:p>
            <a:pPr algn="ctr"/>
            <a:r>
              <a:rPr sz="2400" dirty="0">
                <a:latin typeface="Roboto" panose="02000000000000000000" pitchFamily="2" charset="0"/>
                <a:ea typeface="思源黑体 CN Medium" panose="020B0600000000000000" pitchFamily="34" charset="-122"/>
                <a:cs typeface="+mj-cs"/>
              </a:rPr>
              <a:t>eyes</a:t>
            </a:r>
            <a:endParaRPr sz="2400" dirty="0">
              <a:latin typeface="Roboto" panose="02000000000000000000" pitchFamily="2" charset="0"/>
              <a:ea typeface="思源黑体 CN Medium" panose="020B0600000000000000" pitchFamily="34" charset="-122"/>
              <a:cs typeface="+mj-cs"/>
            </a:endParaRPr>
          </a:p>
          <a:p>
            <a:pPr algn="ctr"/>
            <a:r>
              <a:rPr sz="2400" dirty="0">
                <a:latin typeface="Roboto" panose="02000000000000000000" pitchFamily="2" charset="0"/>
                <a:ea typeface="思源黑体 CN Medium" panose="020B0600000000000000" pitchFamily="34" charset="-122"/>
                <a:cs typeface="+mj-cs"/>
              </a:rPr>
              <a:t>incision</a:t>
            </a:r>
            <a:endParaRPr sz="2400" dirty="0">
              <a:latin typeface="Roboto" panose="02000000000000000000" pitchFamily="2" charset="0"/>
              <a:ea typeface="思源黑体 CN Medium" panose="020B0600000000000000" pitchFamily="34" charset="-122"/>
              <a:cs typeface="+mj-cs"/>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video fullScrn="0">
              <p:cMediaNode>
                <p:cTn id="8" fill="hold" display="1">
                  <p:stCondLst>
                    <p:cond delay="indefinite"/>
                  </p:stCondLst>
                </p:cTn>
                <p:tgtEl>
                  <p:spTgt spid="8"/>
                </p:tgtEl>
              </p:cMediaNode>
            </p:video>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8"/>
                                        </p:tgtEl>
                                      </p:cBhvr>
                                    </p:cmd>
                                  </p:childTnLst>
                                </p:cTn>
                              </p:par>
                            </p:childTnLst>
                          </p:cTn>
                        </p:par>
                      </p:childTnLst>
                    </p:cTn>
                  </p:par>
                </p:childTnLst>
              </p:cTn>
              <p:nextCondLst>
                <p:cond evt="onClick" delay="0">
                  <p:tgtEl>
                    <p:spTgt spid="8"/>
                  </p:tgtEl>
                </p:cond>
              </p:nextCondLst>
            </p:seq>
            <p:video fullScrn="0">
              <p:cMediaNode>
                <p:cTn id="14" fill="hold" display="1">
                  <p:stCondLst>
                    <p:cond delay="indefinite"/>
                  </p:stCondLst>
                </p:cTn>
                <p:tgtEl>
                  <p:spTgt spid="9"/>
                </p:tgtEl>
              </p:cMediaNode>
            </p:video>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8905"/>
            <a:ext cx="11094085" cy="1491615"/>
          </a:xfrm>
        </p:spPr>
        <p:txBody>
          <a:bodyPr>
            <a:noAutofit/>
          </a:bodyPr>
          <a:lstStyle/>
          <a:p>
            <a:r>
              <a:rPr lang="en-US" altLang="zh-CN" b="1" dirty="0">
                <a:latin typeface="Roboto" panose="02000000000000000000" pitchFamily="2" charset="0"/>
                <a:ea typeface="思源黑体 CN Medium" panose="020B0600000000000000" pitchFamily="34" charset="-122"/>
                <a:cs typeface="Roboto" panose="02000000000000000000" pitchFamily="2" charset="0"/>
                <a:sym typeface="+mn-ea"/>
              </a:rPr>
              <a:t>LAVIE: </a:t>
            </a:r>
            <a:r>
              <a:rPr lang="en-US" altLang="zh-CN" sz="2800" dirty="0">
                <a:latin typeface="Roboto" panose="02000000000000000000" pitchFamily="2" charset="0"/>
                <a:ea typeface="思源黑体 CN Medium" panose="020B0600000000000000" pitchFamily="34" charset="-122"/>
                <a:cs typeface="Roboto" panose="02000000000000000000" pitchFamily="2" charset="0"/>
                <a:sym typeface="+mn-ea"/>
              </a:rPr>
              <a:t>High-Quality Video Generation With Cascaded Latent Diffusion Models</a:t>
            </a:r>
            <a:r>
              <a:rPr lang="en-US" altLang="zh-CN" b="1" dirty="0">
                <a:latin typeface="Roboto" panose="02000000000000000000" pitchFamily="2" charset="0"/>
                <a:ea typeface="思源黑体 CN Medium" panose="020B0600000000000000" pitchFamily="34" charset="-122"/>
                <a:cs typeface="Roboto" panose="02000000000000000000" pitchFamily="2" charset="0"/>
                <a:sym typeface="+mn-ea"/>
              </a:rPr>
              <a:t> </a:t>
            </a:r>
            <a:endParaRPr lang="en-US" altLang="zh-CN" sz="4000" dirty="0">
              <a:latin typeface="Roboto" panose="02000000000000000000" pitchFamily="2" charset="0"/>
              <a:ea typeface="思源黑体 CN Medium" panose="020B0600000000000000" pitchFamily="34" charset="-122"/>
              <a:cs typeface="Roboto" panose="02000000000000000000" pitchFamily="2" charset="0"/>
              <a:sym typeface="+mn-ea"/>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7" name="文本框 6"/>
          <p:cNvSpPr txBox="1"/>
          <p:nvPr/>
        </p:nvSpPr>
        <p:spPr>
          <a:xfrm>
            <a:off x="532130" y="1620520"/>
            <a:ext cx="3947160" cy="4707890"/>
          </a:xfrm>
          <a:prstGeom prst="rect">
            <a:avLst/>
          </a:prstGeom>
          <a:noFill/>
        </p:spPr>
        <p:txBody>
          <a:bodyPr wrap="square" rtlCol="0">
            <a:spAutoFit/>
          </a:bodyPr>
          <a:p>
            <a:pPr marL="285750" indent="-285750">
              <a:buFont typeface="Arial" panose="020B0604020202020204" pitchFamily="34" charset="0"/>
              <a:buChar char="•"/>
            </a:pPr>
            <a:r>
              <a:rPr lang="en-US" altLang="zh-CN" sz="2000" dirty="0">
                <a:latin typeface="Roboto" panose="02000000000000000000" pitchFamily="2" charset="0"/>
                <a:ea typeface="思源黑体 CN Medium" panose="020B0600000000000000" pitchFamily="34" charset="-122"/>
                <a:cs typeface="Roboto" panose="02000000000000000000" pitchFamily="2" charset="0"/>
                <a:sym typeface="+mn-ea"/>
              </a:rPr>
              <a:t>A text-to video foundation model based on Stable Diffusion</a:t>
            </a:r>
            <a:endParaRPr lang="en-US" altLang="zh-CN" sz="2000" dirty="0">
              <a:latin typeface="Roboto" panose="02000000000000000000" pitchFamily="2" charset="0"/>
              <a:ea typeface="思源黑体 CN Medium" panose="020B0600000000000000" pitchFamily="34" charset="-122"/>
              <a:cs typeface="Roboto" panose="02000000000000000000" pitchFamily="2" charset="0"/>
              <a:sym typeface="+mn-ea"/>
            </a:endParaRPr>
          </a:p>
          <a:p>
            <a:pPr marL="285750" indent="-285750">
              <a:buFont typeface="Arial" panose="020B0604020202020204" pitchFamily="34" charset="0"/>
              <a:buChar char="•"/>
            </a:pPr>
            <a:endParaRPr lang="en-US" altLang="zh-CN" sz="2000" dirty="0">
              <a:latin typeface="Roboto" panose="02000000000000000000" pitchFamily="2" charset="0"/>
              <a:ea typeface="思源黑体 CN Medium" panose="020B0600000000000000" pitchFamily="34" charset="-122"/>
              <a:cs typeface="Roboto" panose="02000000000000000000" pitchFamily="2" charset="0"/>
              <a:sym typeface="+mn-ea"/>
            </a:endParaRPr>
          </a:p>
          <a:p>
            <a:pPr marL="285750" indent="-285750">
              <a:buFont typeface="Arial" panose="020B0604020202020204" pitchFamily="34" charset="0"/>
              <a:buChar char="•"/>
            </a:pPr>
            <a:r>
              <a:rPr lang="en-US" altLang="zh-CN" sz="2000">
                <a:latin typeface="Roboto" panose="02000000000000000000" pitchFamily="2" charset="0"/>
                <a:cs typeface="Roboto" panose="02000000000000000000" pitchFamily="2" charset="0"/>
              </a:rPr>
              <a:t>E</a:t>
            </a:r>
            <a:r>
              <a:rPr lang="zh-CN" altLang="en-US" sz="2000">
                <a:latin typeface="Roboto" panose="02000000000000000000" pitchFamily="2" charset="0"/>
                <a:cs typeface="Roboto" panose="02000000000000000000" pitchFamily="2" charset="0"/>
              </a:rPr>
              <a:t>xtend the original transformer block to a Spatio-Temporal Transformer by including a temporal attention layer after each spatial layer.</a:t>
            </a:r>
            <a:endParaRPr lang="zh-CN" altLang="en-US" sz="2000">
              <a:latin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zh-CN" altLang="en-US" sz="2000">
              <a:latin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altLang="zh-CN" sz="2000">
                <a:latin typeface="Roboto" panose="02000000000000000000" pitchFamily="2" charset="0"/>
                <a:cs typeface="Roboto" panose="02000000000000000000" pitchFamily="2" charset="0"/>
              </a:rPr>
              <a:t>I</a:t>
            </a:r>
            <a:r>
              <a:rPr lang="zh-CN" altLang="en-US" sz="2000">
                <a:latin typeface="Roboto" panose="02000000000000000000" pitchFamily="2" charset="0"/>
                <a:cs typeface="Roboto" panose="02000000000000000000" pitchFamily="2" charset="0"/>
              </a:rPr>
              <a:t>ncorporate the concept of Rotary Positional Encoding (RoPE) to integrate the temporal attention layer.</a:t>
            </a:r>
            <a:endParaRPr lang="zh-CN" altLang="en-US" sz="2000">
              <a:latin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zh-CN" altLang="en-US" sz="2000">
              <a:latin typeface="Roboto" panose="02000000000000000000" pitchFamily="2" charset="0"/>
              <a:cs typeface="Roboto" panose="02000000000000000000" pitchFamily="2" charset="0"/>
            </a:endParaRPr>
          </a:p>
        </p:txBody>
      </p:sp>
      <p:pic>
        <p:nvPicPr>
          <p:cNvPr id="9" name="图片 8" descr="屏幕截图 2024-03-20 090054"/>
          <p:cNvPicPr>
            <a:picLocks noChangeAspect="1"/>
          </p:cNvPicPr>
          <p:nvPr/>
        </p:nvPicPr>
        <p:blipFill>
          <a:blip r:embed="rId1"/>
          <a:stretch>
            <a:fillRect/>
          </a:stretch>
        </p:blipFill>
        <p:spPr>
          <a:xfrm>
            <a:off x="4542155" y="3568700"/>
            <a:ext cx="6904990" cy="2399030"/>
          </a:xfrm>
          <a:prstGeom prst="rect">
            <a:avLst/>
          </a:prstGeom>
        </p:spPr>
      </p:pic>
      <p:pic>
        <p:nvPicPr>
          <p:cNvPr id="10" name="图片 9" descr="屏幕截图 2024-03-27 140219"/>
          <p:cNvPicPr>
            <a:picLocks noChangeAspect="1"/>
          </p:cNvPicPr>
          <p:nvPr/>
        </p:nvPicPr>
        <p:blipFill>
          <a:blip r:embed="rId2"/>
          <a:stretch>
            <a:fillRect/>
          </a:stretch>
        </p:blipFill>
        <p:spPr>
          <a:xfrm>
            <a:off x="4542155" y="1356360"/>
            <a:ext cx="6888480" cy="19773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8280" y="365125"/>
            <a:ext cx="1699895" cy="640715"/>
          </a:xfrm>
        </p:spPr>
        <p:txBody>
          <a:bodyPr>
            <a:normAutofit fontScale="90000"/>
          </a:bodyPr>
          <a:lstStyle/>
          <a:p>
            <a:r>
              <a:rPr lang="en-US" altLang="zh-CN" dirty="0">
                <a:latin typeface="Roboto" panose="02000000000000000000" pitchFamily="2" charset="0"/>
                <a:ea typeface="思源黑体 CN Medium" panose="020B0600000000000000" pitchFamily="34" charset="-122"/>
              </a:rPr>
              <a:t>Result</a:t>
            </a:r>
            <a:endParaRPr lang="en-US" altLang="zh-CN" dirty="0">
              <a:latin typeface="Roboto" panose="02000000000000000000" pitchFamily="2" charset="0"/>
              <a:ea typeface="思源黑体 CN Medium" panose="020B0600000000000000" pitchFamily="34" charset="-122"/>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pic>
        <p:nvPicPr>
          <p:cNvPr id="3" name="basecataract,_injection,_eyes,_2k,_high_quality">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7635240" y="563880"/>
            <a:ext cx="3901440" cy="2438400"/>
          </a:xfrm>
          <a:prstGeom prst="rect">
            <a:avLst/>
          </a:prstGeom>
        </p:spPr>
      </p:pic>
      <p:pic>
        <p:nvPicPr>
          <p:cNvPr id="6" name="basea_teddy_bear_walking_on_the_street,_2k,_high_quality">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2446655" y="563880"/>
            <a:ext cx="3901440" cy="2438400"/>
          </a:xfrm>
          <a:prstGeom prst="rect">
            <a:avLst/>
          </a:prstGeom>
        </p:spPr>
      </p:pic>
      <p:sp>
        <p:nvSpPr>
          <p:cNvPr id="7" name="文本框 6"/>
          <p:cNvSpPr txBox="1"/>
          <p:nvPr/>
        </p:nvSpPr>
        <p:spPr>
          <a:xfrm>
            <a:off x="2446655" y="2940050"/>
            <a:ext cx="4064000" cy="645160"/>
          </a:xfrm>
          <a:prstGeom prst="rect">
            <a:avLst/>
          </a:prstGeom>
          <a:noFill/>
        </p:spPr>
        <p:txBody>
          <a:bodyPr wrap="square" rtlCol="0">
            <a:spAutoFit/>
          </a:bodyPr>
          <a:p>
            <a:r>
              <a:rPr lang="en-US" altLang="zh-CN"/>
              <a:t>A</a:t>
            </a:r>
            <a:r>
              <a:rPr lang="zh-CN" altLang="en-US"/>
              <a:t> puncture knife doing incision in a cataract surgery</a:t>
            </a:r>
            <a:endParaRPr lang="zh-CN" altLang="en-US"/>
          </a:p>
        </p:txBody>
      </p:sp>
      <p:sp>
        <p:nvSpPr>
          <p:cNvPr id="8" name="文本框 7"/>
          <p:cNvSpPr txBox="1"/>
          <p:nvPr/>
        </p:nvSpPr>
        <p:spPr>
          <a:xfrm>
            <a:off x="2446655" y="121920"/>
            <a:ext cx="4064000" cy="368300"/>
          </a:xfrm>
          <a:prstGeom prst="rect">
            <a:avLst/>
          </a:prstGeom>
          <a:noFill/>
        </p:spPr>
        <p:txBody>
          <a:bodyPr wrap="square" rtlCol="0">
            <a:spAutoFit/>
          </a:bodyPr>
          <a:p>
            <a:r>
              <a:rPr lang="en-US" altLang="zh-CN"/>
              <a:t>A</a:t>
            </a:r>
            <a:r>
              <a:rPr lang="zh-CN" altLang="en-US"/>
              <a:t> teddy bear walking on the street</a:t>
            </a:r>
            <a:endParaRPr lang="zh-CN" altLang="en-US"/>
          </a:p>
        </p:txBody>
      </p:sp>
      <p:sp>
        <p:nvSpPr>
          <p:cNvPr id="9" name="文本框 8"/>
          <p:cNvSpPr txBox="1"/>
          <p:nvPr/>
        </p:nvSpPr>
        <p:spPr>
          <a:xfrm>
            <a:off x="7564120" y="121920"/>
            <a:ext cx="4338320" cy="368300"/>
          </a:xfrm>
          <a:prstGeom prst="rect">
            <a:avLst/>
          </a:prstGeom>
          <a:noFill/>
        </p:spPr>
        <p:txBody>
          <a:bodyPr wrap="square" rtlCol="0">
            <a:spAutoFit/>
          </a:bodyPr>
          <a:p>
            <a:r>
              <a:rPr lang="zh-CN" altLang="en-US"/>
              <a:t>cataract_surgery, incision,</a:t>
            </a:r>
            <a:r>
              <a:rPr lang="en-US" altLang="zh-CN"/>
              <a:t> </a:t>
            </a:r>
            <a:r>
              <a:rPr lang="zh-CN" altLang="en-US"/>
              <a:t>puncture_knife</a:t>
            </a:r>
            <a:endParaRPr lang="zh-CN" altLang="en-US"/>
          </a:p>
        </p:txBody>
      </p:sp>
      <p:pic>
        <p:nvPicPr>
          <p:cNvPr id="10" name="a_puncture_knife_doing_incision_in_a_cataract_surgery,_2k,_high_quality">
            <a:hlinkClick r:id="" action="ppaction://media"/>
          </p:cNvPr>
          <p:cNvPicPr/>
          <p:nvPr>
            <a:videoFile r:link="rId9"/>
            <p:extLst>
              <p:ext uri="{DAA4B4D4-6D71-4841-9C94-3DE7FCFB9230}">
                <p14:media xmlns:p14="http://schemas.microsoft.com/office/powerpoint/2010/main" r:embed="rId10"/>
              </p:ext>
            </p:extLst>
          </p:nvPr>
        </p:nvPicPr>
        <p:blipFill>
          <a:blip r:embed="rId11"/>
          <a:stretch>
            <a:fillRect/>
          </a:stretch>
        </p:blipFill>
        <p:spPr>
          <a:xfrm>
            <a:off x="2446655" y="3716020"/>
            <a:ext cx="3901440" cy="2438400"/>
          </a:xfrm>
          <a:prstGeom prst="rect">
            <a:avLst/>
          </a:prstGeom>
        </p:spPr>
      </p:pic>
      <p:sp>
        <p:nvSpPr>
          <p:cNvPr id="16" name="文本框 15"/>
          <p:cNvSpPr txBox="1"/>
          <p:nvPr/>
        </p:nvSpPr>
        <p:spPr>
          <a:xfrm>
            <a:off x="7279640" y="3022600"/>
            <a:ext cx="4744720" cy="645160"/>
          </a:xfrm>
          <a:prstGeom prst="rect">
            <a:avLst/>
          </a:prstGeom>
          <a:noFill/>
        </p:spPr>
        <p:txBody>
          <a:bodyPr wrap="square" rtlCol="0">
            <a:spAutoFit/>
          </a:bodyPr>
          <a:p>
            <a:r>
              <a:rPr lang="en-US" altLang="zh-CN"/>
              <a:t>A</a:t>
            </a:r>
            <a:r>
              <a:rPr lang="zh-CN" altLang="en-US"/>
              <a:t> close-up view of an eye undergoing a cataract surgery incision with a puncture knife</a:t>
            </a:r>
            <a:endParaRPr lang="zh-CN" altLang="en-US"/>
          </a:p>
        </p:txBody>
      </p:sp>
      <p:pic>
        <p:nvPicPr>
          <p:cNvPr id="18" name="a_close-up_view_of_an_eye_undergoing_a_cataract_surgery_incision_with_a_puncture_knife,_2k,_high_quality">
            <a:hlinkClick r:id="" action="ppaction://media"/>
          </p:cNvPr>
          <p:cNvPicPr/>
          <p:nvPr>
            <a:videoFile r:link="rId12"/>
            <p:extLst>
              <p:ext uri="{DAA4B4D4-6D71-4841-9C94-3DE7FCFB9230}">
                <p14:media xmlns:p14="http://schemas.microsoft.com/office/powerpoint/2010/main" r:embed="rId13"/>
              </p:ext>
            </p:extLst>
          </p:nvPr>
        </p:nvPicPr>
        <p:blipFill>
          <a:blip r:embed="rId14"/>
          <a:stretch>
            <a:fillRect/>
          </a:stretch>
        </p:blipFill>
        <p:spPr>
          <a:xfrm>
            <a:off x="7635240" y="3723640"/>
            <a:ext cx="3901440" cy="24384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video fullScrn="0">
              <p:cMediaNode>
                <p:cTn id="8" fill="hold" display="1">
                  <p:stCondLst>
                    <p:cond delay="indefinite"/>
                  </p:stCondLst>
                </p:cTn>
                <p:tgtEl>
                  <p:spTgt spid="6"/>
                </p:tgtEl>
              </p:cMediaNode>
            </p:video>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6"/>
                                        </p:tgtEl>
                                      </p:cBhvr>
                                    </p:cmd>
                                  </p:childTnLst>
                                </p:cTn>
                              </p:par>
                            </p:childTnLst>
                          </p:cTn>
                        </p:par>
                      </p:childTnLst>
                    </p:cTn>
                  </p:par>
                </p:childTnLst>
              </p:cTn>
              <p:nextCondLst>
                <p:cond evt="onClick" delay="0">
                  <p:tgtEl>
                    <p:spTgt spid="6"/>
                  </p:tgtEl>
                </p:cond>
              </p:nextCondLst>
            </p:seq>
            <p:video fullScrn="0">
              <p:cMediaNode>
                <p:cTn id="14" fill="hold" display="1">
                  <p:stCondLst>
                    <p:cond delay="indefinite"/>
                  </p:stCondLst>
                </p:cTn>
                <p:tgtEl>
                  <p:spTgt spid="10"/>
                </p:tgtEl>
              </p:cMediaNode>
            </p:video>
            <p:video fullScrn="0">
              <p:cMediaNode>
                <p:cTn id="15" fill="hold" display="1">
                  <p:stCondLst>
                    <p:cond delay="indefinite"/>
                  </p:stCondLst>
                </p:cTn>
                <p:tgtEl>
                  <p:spTgt spid="1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8905"/>
            <a:ext cx="11094085" cy="1491615"/>
          </a:xfrm>
        </p:spPr>
        <p:txBody>
          <a:bodyPr>
            <a:noAutofit/>
          </a:bodyPr>
          <a:lstStyle/>
          <a:p>
            <a:r>
              <a:rPr lang="en-US" altLang="zh-CN" b="1" dirty="0">
                <a:latin typeface="Roboto" panose="02000000000000000000" pitchFamily="2" charset="0"/>
                <a:ea typeface="思源黑体 CN Medium" panose="020B0600000000000000" pitchFamily="34" charset="-122"/>
                <a:cs typeface="Roboto" panose="02000000000000000000" pitchFamily="2" charset="0"/>
                <a:sym typeface="+mn-ea"/>
              </a:rPr>
              <a:t>SMA: </a:t>
            </a:r>
            <a:r>
              <a:rPr lang="en-US" altLang="zh-CN" sz="2800" dirty="0">
                <a:latin typeface="Roboto" panose="02000000000000000000" pitchFamily="2" charset="0"/>
                <a:ea typeface="思源黑体 CN Medium" panose="020B0600000000000000" pitchFamily="34" charset="-122"/>
                <a:cs typeface="Roboto" panose="02000000000000000000" pitchFamily="2" charset="0"/>
                <a:sym typeface="+mn-ea"/>
              </a:rPr>
              <a:t>Spectral Motion Alignment for Video Motion Transfer using Diffusion Models</a:t>
            </a:r>
            <a:r>
              <a:rPr lang="en-US" altLang="zh-CN" b="1" dirty="0">
                <a:latin typeface="Roboto" panose="02000000000000000000" pitchFamily="2" charset="0"/>
                <a:ea typeface="思源黑体 CN Medium" panose="020B0600000000000000" pitchFamily="34" charset="-122"/>
                <a:cs typeface="Roboto" panose="02000000000000000000" pitchFamily="2" charset="0"/>
                <a:sym typeface="+mn-ea"/>
              </a:rPr>
              <a:t> </a:t>
            </a:r>
            <a:endParaRPr lang="en-US" altLang="zh-CN" sz="4000" dirty="0">
              <a:latin typeface="Roboto" panose="02000000000000000000" pitchFamily="2" charset="0"/>
              <a:ea typeface="思源黑体 CN Medium" panose="020B0600000000000000" pitchFamily="34" charset="-122"/>
              <a:cs typeface="Roboto" panose="02000000000000000000" pitchFamily="2" charset="0"/>
              <a:sym typeface="+mn-ea"/>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7" name="文本框 6"/>
          <p:cNvSpPr txBox="1"/>
          <p:nvPr/>
        </p:nvSpPr>
        <p:spPr>
          <a:xfrm>
            <a:off x="589280" y="1860550"/>
            <a:ext cx="3975100" cy="3969385"/>
          </a:xfrm>
          <a:prstGeom prst="rect">
            <a:avLst/>
          </a:prstGeom>
          <a:noFill/>
        </p:spPr>
        <p:txBody>
          <a:bodyPr wrap="square" rtlCol="0">
            <a:spAutoFit/>
          </a:bodyPr>
          <a:p>
            <a:pPr marL="285750" indent="-285750" fontAlgn="auto">
              <a:lnSpc>
                <a:spcPct val="100000"/>
              </a:lnSpc>
              <a:buFont typeface="Arial" panose="020B0604020202020204" pitchFamily="34" charset="0"/>
              <a:buChar char="•"/>
            </a:pPr>
            <a:r>
              <a:rPr lang="zh-CN" altLang="en-US">
                <a:latin typeface="Roboto" panose="02000000000000000000" pitchFamily="2" charset="0"/>
                <a:cs typeface="Roboto" panose="02000000000000000000" pitchFamily="2" charset="0"/>
              </a:rPr>
              <a:t>Denoised Motion Vector Estimation</a:t>
            </a:r>
            <a:r>
              <a:rPr lang="en-US" altLang="zh-CN">
                <a:latin typeface="Roboto" panose="02000000000000000000" pitchFamily="2" charset="0"/>
                <a:cs typeface="Roboto" panose="02000000000000000000" pitchFamily="2" charset="0"/>
              </a:rPr>
              <a:t>: I</a:t>
            </a:r>
            <a:r>
              <a:rPr lang="zh-CN" altLang="en-US">
                <a:latin typeface="Roboto" panose="02000000000000000000" pitchFamily="2" charset="0"/>
                <a:cs typeface="Roboto" panose="02000000000000000000" pitchFamily="2" charset="0"/>
              </a:rPr>
              <a:t>llustrates the process of deriving denoised motion vector estimates</a:t>
            </a:r>
            <a:r>
              <a:rPr lang="en-US" altLang="zh-CN">
                <a:latin typeface="Roboto" panose="02000000000000000000" pitchFamily="2" charset="0"/>
                <a:cs typeface="Roboto" panose="02000000000000000000" pitchFamily="2" charset="0"/>
              </a:rPr>
              <a:t>.</a:t>
            </a:r>
            <a:endParaRPr lang="en-US" altLang="zh-CN">
              <a:latin typeface="Roboto" panose="02000000000000000000" pitchFamily="2" charset="0"/>
              <a:cs typeface="Roboto" panose="02000000000000000000" pitchFamily="2" charset="0"/>
            </a:endParaRPr>
          </a:p>
          <a:p>
            <a:pPr marL="285750" indent="-285750" fontAlgn="auto">
              <a:lnSpc>
                <a:spcPct val="100000"/>
              </a:lnSpc>
              <a:buFont typeface="Arial" panose="020B0604020202020204" pitchFamily="34" charset="0"/>
              <a:buChar char="•"/>
            </a:pPr>
            <a:endParaRPr lang="zh-CN" altLang="en-US">
              <a:latin typeface="Roboto" panose="02000000000000000000" pitchFamily="2" charset="0"/>
              <a:cs typeface="Roboto" panose="02000000000000000000" pitchFamily="2" charset="0"/>
            </a:endParaRPr>
          </a:p>
          <a:p>
            <a:pPr marL="285750" indent="-285750" fontAlgn="auto">
              <a:lnSpc>
                <a:spcPct val="100000"/>
              </a:lnSpc>
              <a:buFont typeface="Arial" panose="020B0604020202020204" pitchFamily="34" charset="0"/>
              <a:buChar char="•"/>
            </a:pPr>
            <a:r>
              <a:rPr lang="zh-CN" altLang="en-US">
                <a:latin typeface="Roboto" panose="02000000000000000000" pitchFamily="2" charset="0"/>
                <a:cs typeface="Roboto" panose="02000000000000000000" pitchFamily="2" charset="0"/>
              </a:rPr>
              <a:t>Local Motion Refinement (2D FFT)</a:t>
            </a:r>
            <a:r>
              <a:rPr lang="en-US" altLang="zh-CN">
                <a:latin typeface="Roboto" panose="02000000000000000000" pitchFamily="2" charset="0"/>
                <a:cs typeface="Roboto" panose="02000000000000000000" pitchFamily="2" charset="0"/>
              </a:rPr>
              <a:t>: P</a:t>
            </a:r>
            <a:r>
              <a:rPr lang="zh-CN" altLang="en-US">
                <a:latin typeface="Roboto" panose="02000000000000000000" pitchFamily="2" charset="0"/>
                <a:cs typeface="Roboto" panose="02000000000000000000" pitchFamily="2" charset="0"/>
              </a:rPr>
              <a:t>rioritize low frequencies to reduce high-frequency noise not related to motion.</a:t>
            </a:r>
            <a:endParaRPr lang="zh-CN" altLang="en-US">
              <a:latin typeface="Roboto" panose="02000000000000000000" pitchFamily="2" charset="0"/>
              <a:cs typeface="Roboto" panose="02000000000000000000" pitchFamily="2" charset="0"/>
            </a:endParaRPr>
          </a:p>
          <a:p>
            <a:pPr marL="285750" indent="-285750" fontAlgn="auto">
              <a:lnSpc>
                <a:spcPct val="100000"/>
              </a:lnSpc>
              <a:buFont typeface="Arial" panose="020B0604020202020204" pitchFamily="34" charset="0"/>
              <a:buChar char="•"/>
            </a:pPr>
            <a:endParaRPr lang="zh-CN" altLang="en-US">
              <a:latin typeface="Roboto" panose="02000000000000000000" pitchFamily="2" charset="0"/>
              <a:cs typeface="Roboto" panose="02000000000000000000" pitchFamily="2" charset="0"/>
            </a:endParaRPr>
          </a:p>
          <a:p>
            <a:pPr marL="285750" indent="-285750" fontAlgn="auto">
              <a:lnSpc>
                <a:spcPct val="100000"/>
              </a:lnSpc>
              <a:buFont typeface="Arial" panose="020B0604020202020204" pitchFamily="34" charset="0"/>
              <a:buChar char="•"/>
            </a:pPr>
            <a:r>
              <a:rPr lang="zh-CN" altLang="en-US">
                <a:latin typeface="Roboto" panose="02000000000000000000" pitchFamily="2" charset="0"/>
                <a:cs typeface="Roboto" panose="02000000000000000000" pitchFamily="2" charset="0"/>
              </a:rPr>
              <a:t>Global Motion Alignment (1D DWT): </a:t>
            </a:r>
            <a:r>
              <a:rPr lang="en-US" altLang="zh-CN">
                <a:latin typeface="Roboto" panose="02000000000000000000" pitchFamily="2" charset="0"/>
                <a:cs typeface="Roboto" panose="02000000000000000000" pitchFamily="2" charset="0"/>
              </a:rPr>
              <a:t>A</a:t>
            </a:r>
            <a:r>
              <a:rPr lang="zh-CN" altLang="en-US">
                <a:latin typeface="Roboto" panose="02000000000000000000" pitchFamily="2" charset="0"/>
                <a:cs typeface="Roboto" panose="02000000000000000000" pitchFamily="2" charset="0"/>
              </a:rPr>
              <a:t>ligning the predicted and actual motion vectors within the wavelet domain</a:t>
            </a:r>
            <a:r>
              <a:rPr lang="en-US" altLang="zh-CN">
                <a:latin typeface="Roboto" panose="02000000000000000000" pitchFamily="2" charset="0"/>
                <a:cs typeface="Roboto" panose="02000000000000000000" pitchFamily="2" charset="0"/>
              </a:rPr>
              <a:t>.</a:t>
            </a:r>
            <a:endParaRPr lang="en-US" altLang="zh-CN">
              <a:latin typeface="Roboto" panose="02000000000000000000" pitchFamily="2" charset="0"/>
              <a:cs typeface="Roboto" panose="02000000000000000000" pitchFamily="2" charset="0"/>
            </a:endParaRPr>
          </a:p>
        </p:txBody>
      </p:sp>
      <p:pic>
        <p:nvPicPr>
          <p:cNvPr id="3" name="图片 2"/>
          <p:cNvPicPr>
            <a:picLocks noChangeAspect="1"/>
          </p:cNvPicPr>
          <p:nvPr/>
        </p:nvPicPr>
        <p:blipFill>
          <a:blip r:embed="rId1"/>
          <a:stretch>
            <a:fillRect/>
          </a:stretch>
        </p:blipFill>
        <p:spPr>
          <a:xfrm>
            <a:off x="4650740" y="1860550"/>
            <a:ext cx="7281545" cy="35204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000" dirty="0">
                <a:latin typeface="Roboto" panose="02000000000000000000" pitchFamily="2" charset="0"/>
                <a:ea typeface="思源黑体 CN Medium" panose="020B0600000000000000" pitchFamily="34" charset="-122"/>
              </a:rPr>
              <a:t>Frame Interpolation</a:t>
            </a:r>
            <a:endParaRPr lang="zh-CN" altLang="en-US" sz="4000" dirty="0">
              <a:latin typeface="Roboto" panose="02000000000000000000" pitchFamily="2" charset="0"/>
              <a:ea typeface="思源黑体 CN Medium" panose="020B0600000000000000" pitchFamily="34" charset="-122"/>
            </a:endParaRPr>
          </a:p>
        </p:txBody>
      </p:sp>
      <p:sp>
        <p:nvSpPr>
          <p:cNvPr id="3" name="副标题 2"/>
          <p:cNvSpPr>
            <a:spLocks noGrp="1"/>
          </p:cNvSpPr>
          <p:nvPr>
            <p:ph type="subTitle" idx="1"/>
          </p:nvPr>
        </p:nvSpPr>
        <p:spPr/>
        <p:txBody>
          <a:bodyPr/>
          <a:lstStyle/>
          <a:p>
            <a:endParaRPr lang="zh-CN" altLang="en-US" dirty="0">
              <a:latin typeface="Roboto" panose="02000000000000000000" pitchFamily="2" charset="0"/>
              <a:ea typeface="思源黑体 CN Medium" panose="020B0600000000000000" pitchFamily="34" charset="-122"/>
            </a:endParaRPr>
          </a:p>
        </p:txBody>
      </p:sp>
      <p:sp>
        <p:nvSpPr>
          <p:cNvPr id="8" name="页脚占位符 7"/>
          <p:cNvSpPr>
            <a:spLocks noGrp="1"/>
          </p:cNvSpPr>
          <p:nvPr>
            <p:ph type="ftr" sz="quarter" idx="11"/>
          </p:nvPr>
        </p:nvSpPr>
        <p:spPr/>
        <p:txBody>
          <a:bodyPr/>
          <a:lstStyle/>
          <a:p>
            <a:r>
              <a:rPr lang="en-US" altLang="zh-CN"/>
              <a:t>Surgical Video Generation</a:t>
            </a:r>
            <a:endParaRPr lang="zh-CN" altLang="en-US"/>
          </a:p>
        </p:txBody>
      </p:sp>
      <p:sp>
        <p:nvSpPr>
          <p:cNvPr id="9" name="灯片编号占位符 8"/>
          <p:cNvSpPr>
            <a:spLocks noGrp="1"/>
          </p:cNvSpPr>
          <p:nvPr>
            <p:ph type="sldNum" sz="quarter" idx="12"/>
          </p:nvPr>
        </p:nvSpPr>
        <p:spPr/>
        <p:txBody>
          <a:bodyPr/>
          <a:lstStyle/>
          <a:p>
            <a:fld id="{9A2FB260-2F97-4C91-A476-78E4D88CDC4A}" type="slidenum">
              <a:rPr lang="zh-CN" altLang="en-US" smtClean="0"/>
            </a:fld>
            <a:endParaRPr lang="zh-CN" altLang="en-US"/>
          </a:p>
        </p:txBody>
      </p:sp>
      <p:sp>
        <p:nvSpPr>
          <p:cNvPr id="4" name="矩形 3"/>
          <p:cNvSpPr/>
          <p:nvPr/>
        </p:nvSpPr>
        <p:spPr>
          <a:xfrm>
            <a:off x="0" y="563563"/>
            <a:ext cx="3181350" cy="9334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Roboto" panose="02000000000000000000" pitchFamily="2" charset="0"/>
                <a:ea typeface="Roboto" panose="02000000000000000000" pitchFamily="2" charset="0"/>
              </a:rPr>
              <a:t>PART II</a:t>
            </a:r>
            <a:endParaRPr lang="zh-CN" altLang="en-US" sz="4400" dirty="0">
              <a:latin typeface="Roboto" panose="02000000000000000000"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3"/>
          <p:cNvSpPr>
            <a:spLocks noGrp="1"/>
          </p:cNvSpPr>
          <p:nvPr>
            <p:ph type="ftr" sz="quarter" idx="11"/>
          </p:nvPr>
        </p:nvSpPr>
        <p:spPr/>
        <p:txBody>
          <a:bodyPr/>
          <a:p>
            <a:r>
              <a:rPr lang="en-US" altLang="zh-CN"/>
              <a:t>Surgical Video Generation</a:t>
            </a:r>
            <a:endParaRPr lang="zh-CN" altLang="en-US"/>
          </a:p>
        </p:txBody>
      </p:sp>
      <p:sp>
        <p:nvSpPr>
          <p:cNvPr id="5" name="灯片编号占位符 4"/>
          <p:cNvSpPr>
            <a:spLocks noGrp="1"/>
          </p:cNvSpPr>
          <p:nvPr>
            <p:ph type="sldNum" sz="quarter" idx="12"/>
          </p:nvPr>
        </p:nvSpPr>
        <p:spPr/>
        <p:txBody>
          <a:bodyPr/>
          <a:p>
            <a:fld id="{B60C93F4-9D1A-40EB-810D-A138D0E94068}" type="slidenum">
              <a:rPr lang="zh-CN" altLang="en-US" smtClean="0"/>
            </a:fld>
            <a:endParaRPr lang="zh-CN" altLang="en-US"/>
          </a:p>
        </p:txBody>
      </p:sp>
      <p:sp>
        <p:nvSpPr>
          <p:cNvPr id="6" name="文本框 5"/>
          <p:cNvSpPr txBox="1"/>
          <p:nvPr/>
        </p:nvSpPr>
        <p:spPr>
          <a:xfrm>
            <a:off x="1261745" y="1336675"/>
            <a:ext cx="9668510" cy="4184650"/>
          </a:xfrm>
          <a:prstGeom prst="rect">
            <a:avLst/>
          </a:prstGeom>
          <a:noFill/>
        </p:spPr>
        <p:txBody>
          <a:bodyPr wrap="square" rtlCol="0">
            <a:spAutoFit/>
          </a:bodyPr>
          <a:p>
            <a:r>
              <a:rPr lang="en-US" altLang="zh-CN" sz="4400">
                <a:latin typeface="Roboto" panose="02000000000000000000" pitchFamily="2" charset="0"/>
                <a:cs typeface="Roboto" panose="02000000000000000000" pitchFamily="2" charset="0"/>
              </a:rPr>
              <a:t>Content:</a:t>
            </a:r>
            <a:endParaRPr lang="en-US" altLang="zh-CN" sz="4400">
              <a:latin typeface="Roboto" panose="02000000000000000000" pitchFamily="2" charset="0"/>
              <a:cs typeface="Roboto" panose="02000000000000000000" pitchFamily="2" charset="0"/>
            </a:endParaRPr>
          </a:p>
          <a:p>
            <a:endParaRPr lang="en-US" altLang="zh-CN">
              <a:latin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altLang="zh-CN" sz="2800">
                <a:latin typeface="Roboto" panose="02000000000000000000" pitchFamily="2" charset="0"/>
                <a:cs typeface="Roboto" panose="02000000000000000000" pitchFamily="2" charset="0"/>
              </a:rPr>
              <a:t>Review</a:t>
            </a:r>
            <a:endParaRPr lang="en-US" altLang="zh-CN" sz="3200">
              <a:latin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en-US" altLang="zh-CN" sz="2400">
                <a:latin typeface="Roboto" panose="02000000000000000000" pitchFamily="2" charset="0"/>
                <a:cs typeface="Roboto" panose="02000000000000000000" pitchFamily="2" charset="0"/>
              </a:rPr>
              <a:t>MCVD:</a:t>
            </a:r>
            <a:r>
              <a:rPr lang="en-US" altLang="zh-CN">
                <a:latin typeface="Roboto" panose="02000000000000000000" pitchFamily="2" charset="0"/>
                <a:cs typeface="Roboto" panose="02000000000000000000" pitchFamily="2" charset="0"/>
              </a:rPr>
              <a:t> </a:t>
            </a:r>
            <a:r>
              <a:rPr lang="en-US" altLang="zh-CN" sz="2000" dirty="0">
                <a:latin typeface="Roboto" panose="02000000000000000000" pitchFamily="2" charset="0"/>
                <a:ea typeface="思源黑体 CN Medium" panose="020B0600000000000000" pitchFamily="34" charset="-122"/>
                <a:cs typeface="Roboto" panose="02000000000000000000" pitchFamily="2" charset="0"/>
                <a:sym typeface="+mn-ea"/>
              </a:rPr>
              <a:t>Masked Conditional Video Diffusion for Prediction, Generation, and Interpolation </a:t>
            </a:r>
            <a:endParaRPr lang="en-US" altLang="zh-CN" sz="2000" dirty="0">
              <a:latin typeface="Roboto" panose="02000000000000000000" pitchFamily="2" charset="0"/>
              <a:ea typeface="思源黑体 CN Medium" panose="020B0600000000000000" pitchFamily="34" charset="-122"/>
              <a:cs typeface="Roboto" panose="02000000000000000000" pitchFamily="2" charset="0"/>
              <a:sym typeface="+mn-ea"/>
            </a:endParaRPr>
          </a:p>
          <a:p>
            <a:pPr marL="742950" lvl="1" indent="-285750">
              <a:buFont typeface="Arial" panose="020B0604020202020204" pitchFamily="34" charset="0"/>
              <a:buChar char="•"/>
            </a:pPr>
            <a:r>
              <a:rPr lang="en-US" altLang="zh-CN" sz="2400" dirty="0">
                <a:latin typeface="Roboto" panose="02000000000000000000" pitchFamily="2" charset="0"/>
                <a:ea typeface="思源黑体 CN Medium" panose="020B0600000000000000" pitchFamily="34" charset="-122"/>
                <a:cs typeface="Roboto" panose="02000000000000000000" pitchFamily="2" charset="0"/>
                <a:sym typeface="+mn-ea"/>
              </a:rPr>
              <a:t>LDMVFI:</a:t>
            </a:r>
            <a:r>
              <a:rPr lang="en-US" altLang="zh-CN" dirty="0">
                <a:latin typeface="Roboto" panose="02000000000000000000" pitchFamily="2" charset="0"/>
                <a:ea typeface="思源黑体 CN Medium" panose="020B0600000000000000" pitchFamily="34" charset="-122"/>
                <a:cs typeface="Roboto" panose="02000000000000000000" pitchFamily="2" charset="0"/>
                <a:sym typeface="+mn-ea"/>
              </a:rPr>
              <a:t> </a:t>
            </a:r>
            <a:r>
              <a:rPr lang="en-US" altLang="zh-CN" sz="2000" dirty="0">
                <a:latin typeface="Roboto" panose="02000000000000000000" pitchFamily="2" charset="0"/>
                <a:ea typeface="思源黑体 CN Medium" panose="020B0600000000000000" pitchFamily="34" charset="-122"/>
                <a:sym typeface="+mn-ea"/>
              </a:rPr>
              <a:t>Video Frame Interpolation with Latent Diffusion Models</a:t>
            </a:r>
            <a:endParaRPr lang="en-US" altLang="zh-CN" dirty="0">
              <a:latin typeface="Roboto" panose="02000000000000000000" pitchFamily="2" charset="0"/>
              <a:ea typeface="思源黑体 CN Medium" panose="020B0600000000000000" pitchFamily="34" charset="-122"/>
            </a:endParaRPr>
          </a:p>
          <a:p>
            <a:pPr marL="285750" indent="-285750">
              <a:buFont typeface="Arial" panose="020B0604020202020204" pitchFamily="34" charset="0"/>
              <a:buChar char="•"/>
            </a:pPr>
            <a:r>
              <a:rPr lang="en-US" altLang="zh-CN" sz="2800" dirty="0">
                <a:latin typeface="Roboto" panose="02000000000000000000" pitchFamily="2" charset="0"/>
                <a:ea typeface="思源黑体 CN Medium" panose="020B0600000000000000" pitchFamily="34" charset="-122"/>
                <a:cs typeface="Roboto" panose="02000000000000000000" pitchFamily="2" charset="0"/>
                <a:sym typeface="+mn-ea"/>
              </a:rPr>
              <a:t> Research</a:t>
            </a:r>
            <a:endParaRPr lang="en-US" altLang="zh-CN" sz="2800" dirty="0">
              <a:latin typeface="Roboto" panose="02000000000000000000" pitchFamily="2" charset="0"/>
              <a:ea typeface="思源黑体 CN Medium" panose="020B0600000000000000" pitchFamily="34" charset="-122"/>
              <a:cs typeface="Roboto" panose="02000000000000000000" pitchFamily="2" charset="0"/>
              <a:sym typeface="+mn-ea"/>
            </a:endParaRPr>
          </a:p>
          <a:p>
            <a:pPr marL="742950" lvl="1" indent="-285750">
              <a:buFont typeface="Arial" panose="020B0604020202020204" pitchFamily="34" charset="0"/>
              <a:buChar char="•"/>
            </a:pPr>
            <a:r>
              <a:rPr lang="en-US" altLang="zh-CN" sz="2400" dirty="0">
                <a:latin typeface="Roboto" panose="02000000000000000000" pitchFamily="2" charset="0"/>
                <a:ea typeface="思源黑体 CN Medium" panose="020B0600000000000000" pitchFamily="34" charset="-122"/>
                <a:cs typeface="Roboto" panose="02000000000000000000" pitchFamily="2" charset="0"/>
                <a:sym typeface="+mn-ea"/>
              </a:rPr>
              <a:t>DQBC: </a:t>
            </a:r>
            <a:r>
              <a:rPr lang="en-US" altLang="zh-CN" sz="2000" dirty="0">
                <a:latin typeface="Roboto" panose="02000000000000000000" pitchFamily="2" charset="0"/>
                <a:ea typeface="思源黑体 CN Medium" panose="020B0600000000000000" pitchFamily="34" charset="-122"/>
                <a:cs typeface="Roboto" panose="02000000000000000000" pitchFamily="2" charset="0"/>
                <a:sym typeface="+mn-ea"/>
              </a:rPr>
              <a:t>Video Frame Interpolation with Densely Queried Bilateral Correlation</a:t>
            </a:r>
            <a:r>
              <a:rPr lang="en-US" altLang="zh-CN" sz="2000" b="1" dirty="0">
                <a:latin typeface="Roboto" panose="02000000000000000000" pitchFamily="2" charset="0"/>
                <a:ea typeface="思源黑体 CN Medium" panose="020B0600000000000000" pitchFamily="34" charset="-122"/>
                <a:cs typeface="Roboto" panose="02000000000000000000" pitchFamily="2" charset="0"/>
                <a:sym typeface="+mn-ea"/>
              </a:rPr>
              <a:t> </a:t>
            </a:r>
            <a:endParaRPr lang="en-US" altLang="zh-CN" sz="2000" b="1" dirty="0">
              <a:latin typeface="Roboto" panose="02000000000000000000" pitchFamily="2" charset="0"/>
              <a:ea typeface="思源黑体 CN Medium" panose="020B0600000000000000" pitchFamily="34" charset="-122"/>
              <a:cs typeface="Roboto" panose="02000000000000000000" pitchFamily="2" charset="0"/>
              <a:sym typeface="+mn-ea"/>
            </a:endParaRPr>
          </a:p>
          <a:p>
            <a:pPr marL="285750" indent="-285750">
              <a:buFont typeface="Arial" panose="020B0604020202020204" pitchFamily="34" charset="0"/>
              <a:buChar char="•"/>
            </a:pPr>
            <a:r>
              <a:rPr lang="en-US" altLang="zh-CN" sz="2800" dirty="0">
                <a:latin typeface="Roboto" panose="02000000000000000000" pitchFamily="2" charset="0"/>
                <a:ea typeface="思源黑体 CN Medium" panose="020B0600000000000000" pitchFamily="34" charset="-122"/>
                <a:cs typeface="Roboto" panose="02000000000000000000" pitchFamily="2" charset="0"/>
              </a:rPr>
              <a:t>Comparison</a:t>
            </a:r>
            <a:endParaRPr lang="en-US" altLang="zh-CN" sz="2800" dirty="0">
              <a:latin typeface="Roboto" panose="02000000000000000000" pitchFamily="2" charset="0"/>
              <a:ea typeface="思源黑体 CN Medium" panose="020B0600000000000000" pitchFamily="34" charset="-122"/>
              <a:cs typeface="Roboto" panose="02000000000000000000" pitchFamily="2" charset="0"/>
            </a:endParaRPr>
          </a:p>
          <a:p>
            <a:endParaRPr lang="en-US" altLang="zh-CN" sz="2800">
              <a:latin typeface="Roboto" panose="02000000000000000000" pitchFamily="2" charset="0"/>
              <a:cs typeface="Roboto"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Roboto" panose="02000000000000000000" pitchFamily="2" charset="0"/>
                <a:ea typeface="思源黑体 CN Medium" panose="020B0600000000000000" pitchFamily="34" charset="-122"/>
              </a:rPr>
              <a:t>Contents</a:t>
            </a:r>
            <a:endParaRPr lang="zh-CN" altLang="en-US" dirty="0">
              <a:latin typeface="Roboto" panose="02000000000000000000" pitchFamily="2" charset="0"/>
              <a:ea typeface="思源黑体 CN Medium" panose="020B0600000000000000" pitchFamily="34" charset="-122"/>
            </a:endParaRPr>
          </a:p>
        </p:txBody>
      </p:sp>
      <p:sp>
        <p:nvSpPr>
          <p:cNvPr id="3" name="内容占位符 2"/>
          <p:cNvSpPr>
            <a:spLocks noGrp="1"/>
          </p:cNvSpPr>
          <p:nvPr>
            <p:ph idx="1"/>
          </p:nvPr>
        </p:nvSpPr>
        <p:spPr>
          <a:xfrm>
            <a:off x="838199" y="1825625"/>
            <a:ext cx="10515600" cy="4351338"/>
          </a:xfrm>
        </p:spPr>
        <p:txBody>
          <a:bodyPr>
            <a:normAutofit/>
          </a:bodyPr>
          <a:lstStyle/>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rPr>
              <a:t>Background</a:t>
            </a:r>
            <a:endParaRPr lang="en-US" altLang="zh-CN" dirty="0">
              <a:latin typeface="Roboto" panose="02000000000000000000" pitchFamily="2" charset="0"/>
              <a:ea typeface="思源黑体 CN Regular" panose="020B0500000000000000" pitchFamily="34" charset="-122"/>
            </a:endParaRPr>
          </a:p>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rPr>
              <a:t>Modeling Tasks</a:t>
            </a:r>
            <a:endParaRPr lang="en-US" altLang="zh-CN" dirty="0">
              <a:latin typeface="Roboto" panose="02000000000000000000" pitchFamily="2" charset="0"/>
              <a:ea typeface="思源黑体 CN Regular" panose="020B0500000000000000" pitchFamily="34" charset="-122"/>
            </a:endParaRPr>
          </a:p>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rPr>
              <a:t>Video Generation</a:t>
            </a:r>
            <a:endParaRPr lang="en-US" altLang="zh-CN" dirty="0">
              <a:latin typeface="Roboto" panose="02000000000000000000" pitchFamily="2" charset="0"/>
              <a:ea typeface="思源黑体 CN Regular" panose="020B0500000000000000" pitchFamily="34" charset="-122"/>
            </a:endParaRPr>
          </a:p>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rPr>
              <a:t>Frame Interpolation</a:t>
            </a:r>
            <a:endParaRPr lang="en-US" altLang="zh-CN" dirty="0">
              <a:latin typeface="Roboto" panose="02000000000000000000" pitchFamily="2" charset="0"/>
              <a:ea typeface="思源黑体 CN Regular" panose="020B0500000000000000" pitchFamily="34" charset="-122"/>
            </a:endParaRPr>
          </a:p>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rPr>
              <a:t>Evaluation Criterion</a:t>
            </a:r>
            <a:endParaRPr lang="en-US" altLang="zh-CN" dirty="0">
              <a:latin typeface="Roboto" panose="02000000000000000000" pitchFamily="2" charset="0"/>
              <a:ea typeface="思源黑体 CN Regular" panose="020B0500000000000000" pitchFamily="34" charset="-122"/>
            </a:endParaRPr>
          </a:p>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rPr>
              <a:t>Further Works</a:t>
            </a:r>
            <a:endParaRPr lang="en-US" altLang="zh-CN" dirty="0">
              <a:latin typeface="Roboto" panose="02000000000000000000" pitchFamily="2" charset="0"/>
              <a:ea typeface="思源黑体 CN Regular" panose="020B0500000000000000" pitchFamily="34" charset="-122"/>
            </a:endParaRPr>
          </a:p>
          <a:p>
            <a:pPr marL="0" indent="0">
              <a:buFont typeface="+mj-lt"/>
              <a:buNone/>
            </a:pPr>
            <a:endParaRPr lang="en-US" altLang="zh-CN" dirty="0">
              <a:latin typeface="Roboto" panose="02000000000000000000" pitchFamily="2" charset="0"/>
              <a:ea typeface="思源黑体 CN Regular" panose="020B0500000000000000" pitchFamily="34" charset="-122"/>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p:cNvPicPr>
            <a:picLocks noChangeAspect="1"/>
          </p:cNvPicPr>
          <p:nvPr/>
        </p:nvPicPr>
        <p:blipFill>
          <a:blip r:embed="rId1"/>
          <a:stretch>
            <a:fillRect/>
          </a:stretch>
        </p:blipFill>
        <p:spPr>
          <a:xfrm>
            <a:off x="6145305" y="2153593"/>
            <a:ext cx="5412815" cy="4109174"/>
          </a:xfrm>
          <a:prstGeom prst="rect">
            <a:avLst/>
          </a:prstGeom>
        </p:spPr>
      </p:pic>
      <p:sp>
        <p:nvSpPr>
          <p:cNvPr id="4" name="文本框 3"/>
          <p:cNvSpPr txBox="1"/>
          <p:nvPr/>
        </p:nvSpPr>
        <p:spPr>
          <a:xfrm>
            <a:off x="539750" y="2053613"/>
            <a:ext cx="5195421" cy="4209154"/>
          </a:xfrm>
          <a:prstGeom prst="rect">
            <a:avLst/>
          </a:prstGeom>
          <a:noFill/>
        </p:spPr>
        <p:txBody>
          <a:bodyPr wrap="square" rtlCol="0">
            <a:noAutofit/>
          </a:bodyPr>
          <a:lstStyle/>
          <a:p>
            <a:pPr marL="342900" indent="-342900" algn="l" fontAlgn="auto">
              <a:lnSpc>
                <a:spcPct val="100000"/>
              </a:lnSpc>
              <a:buFont typeface="Arial" panose="020B0604020202020204" pitchFamily="34" charset="0"/>
              <a:buChar char="•"/>
            </a:pPr>
            <a:r>
              <a:rPr lang="en-US" altLang="zh-CN" sz="2000" dirty="0">
                <a:latin typeface="Roboto" panose="02000000000000000000" pitchFamily="2" charset="0"/>
                <a:ea typeface="宋体" panose="02010600030101010101" pitchFamily="2" charset="-122"/>
                <a:cs typeface="Roboto" panose="02000000000000000000" pitchFamily="2" charset="0"/>
              </a:rPr>
              <a:t>R</a:t>
            </a:r>
            <a:r>
              <a:rPr lang="zh-CN" altLang="en-US" sz="2000" dirty="0">
                <a:latin typeface="Roboto" panose="02000000000000000000" pitchFamily="2" charset="0"/>
                <a:ea typeface="宋体" panose="02010600030101010101" pitchFamily="2" charset="-122"/>
                <a:cs typeface="Roboto" panose="02000000000000000000" pitchFamily="2" charset="0"/>
              </a:rPr>
              <a:t>andomly </a:t>
            </a:r>
            <a:r>
              <a:rPr lang="en-US" sz="2000" dirty="0">
                <a:latin typeface="Roboto" panose="02000000000000000000" pitchFamily="2" charset="0"/>
                <a:ea typeface="宋体" panose="02010600030101010101" pitchFamily="2" charset="-122"/>
                <a:cs typeface="Roboto" panose="02000000000000000000" pitchFamily="2" charset="0"/>
              </a:rPr>
              <a:t>mask </a:t>
            </a:r>
            <a:r>
              <a:rPr lang="zh-CN" altLang="en-US" sz="2000" dirty="0">
                <a:latin typeface="Roboto" panose="02000000000000000000" pitchFamily="2" charset="0"/>
                <a:ea typeface="宋体" panose="02010600030101010101" pitchFamily="2" charset="-122"/>
                <a:cs typeface="Roboto" panose="02000000000000000000" pitchFamily="2" charset="0"/>
              </a:rPr>
              <a:t>past and future frames</a:t>
            </a:r>
            <a:r>
              <a:rPr lang="en-US" altLang="zh-CN" sz="2000" dirty="0">
                <a:latin typeface="Roboto" panose="02000000000000000000" pitchFamily="2" charset="0"/>
                <a:ea typeface="宋体" panose="02010600030101010101" pitchFamily="2" charset="-122"/>
                <a:cs typeface="Roboto" panose="02000000000000000000" pitchFamily="2" charset="0"/>
              </a:rPr>
              <a:t> with p=1/2.</a:t>
            </a:r>
            <a:r>
              <a:rPr lang="zh-CN" altLang="en-US" sz="2000" dirty="0">
                <a:latin typeface="Roboto" panose="02000000000000000000" pitchFamily="2" charset="0"/>
                <a:ea typeface="宋体" panose="02010600030101010101" pitchFamily="2" charset="-122"/>
                <a:cs typeface="Roboto" panose="02000000000000000000" pitchFamily="2" charset="0"/>
              </a:rPr>
              <a:t> </a:t>
            </a:r>
            <a:endParaRPr lang="zh-CN" altLang="en-US" sz="2000" dirty="0">
              <a:latin typeface="Roboto" panose="02000000000000000000" pitchFamily="2" charset="0"/>
              <a:ea typeface="宋体" panose="02010600030101010101" pitchFamily="2" charset="-122"/>
              <a:cs typeface="Roboto" panose="02000000000000000000" pitchFamily="2" charset="0"/>
            </a:endParaRPr>
          </a:p>
          <a:p>
            <a:pPr marL="342900" indent="-342900" algn="l" fontAlgn="auto">
              <a:lnSpc>
                <a:spcPct val="100000"/>
              </a:lnSpc>
              <a:buFont typeface="Arial" panose="020B0604020202020204" pitchFamily="34" charset="0"/>
              <a:buChar char="•"/>
            </a:pPr>
            <a:endParaRPr lang="en-US" altLang="zh-CN" sz="2000" dirty="0">
              <a:latin typeface="Roboto" panose="02000000000000000000" pitchFamily="2" charset="0"/>
              <a:ea typeface="宋体" panose="02010600030101010101" pitchFamily="2" charset="-122"/>
              <a:cs typeface="Roboto" panose="02000000000000000000" pitchFamily="2" charset="0"/>
            </a:endParaRPr>
          </a:p>
          <a:p>
            <a:pPr marL="342900" indent="-342900" algn="l" fontAlgn="auto">
              <a:lnSpc>
                <a:spcPct val="100000"/>
              </a:lnSpc>
              <a:buFont typeface="Arial" panose="020B0604020202020204" pitchFamily="34" charset="0"/>
              <a:buChar char="•"/>
            </a:pPr>
            <a:r>
              <a:rPr lang="en-US" altLang="zh-CN" sz="2000" dirty="0">
                <a:latin typeface="Roboto" panose="02000000000000000000" pitchFamily="2" charset="0"/>
                <a:ea typeface="宋体" panose="02010600030101010101" pitchFamily="2" charset="-122"/>
                <a:cs typeface="Roboto" panose="02000000000000000000" pitchFamily="2" charset="0"/>
              </a:rPr>
              <a:t>G</a:t>
            </a:r>
            <a:r>
              <a:rPr lang="zh-CN" altLang="en-US" sz="2000" dirty="0">
                <a:latin typeface="Roboto" panose="02000000000000000000" pitchFamily="2" charset="0"/>
                <a:ea typeface="宋体" panose="02010600030101010101" pitchFamily="2" charset="-122"/>
                <a:cs typeface="Roboto" panose="02000000000000000000" pitchFamily="2" charset="0"/>
              </a:rPr>
              <a:t>ive noisy current frames to a U-Net whose residual blocks receive conditional</a:t>
            </a:r>
            <a:r>
              <a:rPr lang="en-US" altLang="zh-CN" sz="2000" dirty="0">
                <a:latin typeface="Roboto" panose="02000000000000000000" pitchFamily="2" charset="0"/>
                <a:ea typeface="宋体" panose="02010600030101010101" pitchFamily="2" charset="-122"/>
                <a:cs typeface="Roboto" panose="02000000000000000000" pitchFamily="2" charset="0"/>
              </a:rPr>
              <a:t> </a:t>
            </a:r>
            <a:r>
              <a:rPr lang="zh-CN" altLang="en-US" sz="2000" dirty="0">
                <a:latin typeface="Roboto" panose="02000000000000000000" pitchFamily="2" charset="0"/>
                <a:ea typeface="宋体" panose="02010600030101010101" pitchFamily="2" charset="-122"/>
                <a:cs typeface="Roboto" panose="02000000000000000000" pitchFamily="2" charset="0"/>
              </a:rPr>
              <a:t>information from past/future frames and noise level. </a:t>
            </a:r>
            <a:endParaRPr lang="zh-CN" altLang="en-US" sz="2000" dirty="0">
              <a:latin typeface="Roboto" panose="02000000000000000000" pitchFamily="2" charset="0"/>
              <a:ea typeface="宋体" panose="02010600030101010101" pitchFamily="2" charset="-122"/>
              <a:cs typeface="Roboto" panose="02000000000000000000" pitchFamily="2" charset="0"/>
            </a:endParaRPr>
          </a:p>
          <a:p>
            <a:pPr marL="342900" indent="-342900" algn="l" fontAlgn="auto">
              <a:lnSpc>
                <a:spcPct val="100000"/>
              </a:lnSpc>
              <a:buFont typeface="Arial" panose="020B0604020202020204" pitchFamily="34" charset="0"/>
              <a:buChar char="•"/>
            </a:pPr>
            <a:endParaRPr lang="en-US" altLang="zh-CN" sz="2000" dirty="0">
              <a:latin typeface="Roboto" panose="02000000000000000000" pitchFamily="2" charset="0"/>
              <a:ea typeface="宋体" panose="02010600030101010101" pitchFamily="2" charset="-122"/>
              <a:cs typeface="Roboto" panose="02000000000000000000" pitchFamily="2" charset="0"/>
            </a:endParaRPr>
          </a:p>
          <a:p>
            <a:pPr marL="342900" indent="-342900" algn="l" fontAlgn="auto">
              <a:lnSpc>
                <a:spcPct val="100000"/>
              </a:lnSpc>
              <a:buFont typeface="Arial" panose="020B0604020202020204" pitchFamily="34" charset="0"/>
              <a:buChar char="•"/>
            </a:pPr>
            <a:r>
              <a:rPr lang="zh-CN" altLang="en-US" sz="2000" dirty="0">
                <a:latin typeface="Roboto" panose="02000000000000000000" pitchFamily="2" charset="0"/>
                <a:ea typeface="宋体" panose="02010600030101010101" pitchFamily="2" charset="-122"/>
                <a:cs typeface="Roboto" panose="02000000000000000000" pitchFamily="2" charset="0"/>
              </a:rPr>
              <a:t>The output is the </a:t>
            </a:r>
            <a:r>
              <a:rPr lang="en-US" altLang="zh-CN" sz="2000" dirty="0">
                <a:latin typeface="Roboto" panose="02000000000000000000" pitchFamily="2" charset="0"/>
                <a:ea typeface="宋体" panose="02010600030101010101" pitchFamily="2" charset="-122"/>
                <a:cs typeface="Roboto" panose="02000000000000000000" pitchFamily="2" charset="0"/>
              </a:rPr>
              <a:t>predicted noise levels</a:t>
            </a:r>
            <a:r>
              <a:rPr lang="zh-CN" altLang="en-US" sz="2000" dirty="0">
                <a:latin typeface="Roboto" panose="02000000000000000000" pitchFamily="2" charset="0"/>
                <a:ea typeface="宋体" panose="02010600030101010101" pitchFamily="2" charset="-122"/>
                <a:cs typeface="Roboto" panose="02000000000000000000" pitchFamily="2" charset="0"/>
              </a:rPr>
              <a:t> noise in the current</a:t>
            </a:r>
            <a:r>
              <a:rPr lang="en-US" altLang="zh-CN" sz="2000" dirty="0">
                <a:latin typeface="Roboto" panose="02000000000000000000" pitchFamily="2" charset="0"/>
                <a:ea typeface="宋体" panose="02010600030101010101" pitchFamily="2" charset="-122"/>
                <a:cs typeface="Roboto" panose="02000000000000000000" pitchFamily="2" charset="0"/>
              </a:rPr>
              <a:t> </a:t>
            </a:r>
            <a:r>
              <a:rPr lang="zh-CN" altLang="en-US" sz="2000" dirty="0">
                <a:latin typeface="Roboto" panose="02000000000000000000" pitchFamily="2" charset="0"/>
                <a:ea typeface="宋体" panose="02010600030101010101" pitchFamily="2" charset="-122"/>
                <a:cs typeface="Roboto" panose="02000000000000000000" pitchFamily="2" charset="0"/>
              </a:rPr>
              <a:t>frames, which we use to denoise the current frames. </a:t>
            </a:r>
            <a:endParaRPr lang="zh-CN" altLang="en-US" sz="2000" dirty="0">
              <a:latin typeface="Roboto" panose="02000000000000000000" pitchFamily="2" charset="0"/>
              <a:ea typeface="宋体" panose="02010600030101010101" pitchFamily="2" charset="-122"/>
              <a:cs typeface="Roboto" panose="02000000000000000000" pitchFamily="2" charset="0"/>
            </a:endParaRPr>
          </a:p>
        </p:txBody>
      </p:sp>
      <p:sp>
        <p:nvSpPr>
          <p:cNvPr id="5" name="标题 1"/>
          <p:cNvSpPr txBox="1"/>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Roboto" panose="02000000000000000000" pitchFamily="2" charset="0"/>
                <a:ea typeface="思源黑体 CN Medium" panose="020B0600000000000000" pitchFamily="34" charset="-122"/>
              </a:rPr>
              <a:t>MCVD</a:t>
            </a:r>
            <a:r>
              <a:rPr lang="en-US" altLang="zh-CN" sz="4000" b="1" dirty="0">
                <a:latin typeface="Roboto" panose="02000000000000000000" pitchFamily="2" charset="0"/>
                <a:ea typeface="思源黑体 CN Medium" panose="020B0600000000000000" pitchFamily="34" charset="-122"/>
              </a:rPr>
              <a:t>:</a:t>
            </a:r>
            <a:r>
              <a:rPr lang="en-US" altLang="zh-CN" sz="4000" dirty="0">
                <a:latin typeface="Roboto" panose="02000000000000000000" pitchFamily="2" charset="0"/>
                <a:ea typeface="思源黑体 CN Medium" panose="020B0600000000000000" pitchFamily="34" charset="-122"/>
              </a:rPr>
              <a:t> </a:t>
            </a:r>
            <a:r>
              <a:rPr lang="en-US" altLang="zh-CN" sz="2800" dirty="0">
                <a:latin typeface="Roboto" panose="02000000000000000000" pitchFamily="2" charset="0"/>
                <a:ea typeface="思源黑体 CN Medium" panose="020B0600000000000000" pitchFamily="34" charset="-122"/>
              </a:rPr>
              <a:t>Masked Conditional Video Diffusion for Prediction, Generation, and Interpolation </a:t>
            </a:r>
            <a:endParaRPr lang="en-US" altLang="zh-CN" sz="2800" dirty="0">
              <a:latin typeface="Roboto" panose="02000000000000000000" pitchFamily="2" charset="0"/>
              <a:ea typeface="思源黑体 CN Medium" panose="020B0600000000000000" pitchFamily="34" charset="-122"/>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38200" y="598186"/>
            <a:ext cx="10515600" cy="7412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Roboto" panose="02000000000000000000" pitchFamily="2" charset="0"/>
                <a:ea typeface="思源黑体 CN Medium" panose="020B0600000000000000" pitchFamily="34" charset="-122"/>
              </a:rPr>
              <a:t>Result Review: MCVD</a:t>
            </a:r>
            <a:endParaRPr lang="zh-CN" altLang="en-US" dirty="0">
              <a:latin typeface="Roboto" panose="02000000000000000000" pitchFamily="2" charset="0"/>
              <a:ea typeface="思源黑体 CN Medium" panose="020B0600000000000000" pitchFamily="34" charset="-122"/>
            </a:endParaRPr>
          </a:p>
        </p:txBody>
      </p:sp>
      <p:pic>
        <p:nvPicPr>
          <p:cNvPr id="6" name="图片 5"/>
          <p:cNvPicPr>
            <a:picLocks noChangeAspect="1"/>
          </p:cNvPicPr>
          <p:nvPr/>
        </p:nvPicPr>
        <p:blipFill>
          <a:blip r:embed="rId1"/>
          <a:stretch>
            <a:fillRect/>
          </a:stretch>
        </p:blipFill>
        <p:spPr>
          <a:xfrm>
            <a:off x="2173854" y="1706506"/>
            <a:ext cx="8301487" cy="3790043"/>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Roboto" panose="02000000000000000000" pitchFamily="2" charset="0"/>
                <a:ea typeface="思源黑体 CN Medium" panose="020B0600000000000000" pitchFamily="34" charset="-122"/>
              </a:rPr>
              <a:t>LDMVFI:</a:t>
            </a:r>
            <a:r>
              <a:rPr lang="en-US" altLang="zh-CN" dirty="0">
                <a:latin typeface="Roboto" panose="02000000000000000000" pitchFamily="2" charset="0"/>
                <a:ea typeface="思源黑体 CN Medium" panose="020B0600000000000000" pitchFamily="34" charset="-122"/>
              </a:rPr>
              <a:t> </a:t>
            </a:r>
            <a:r>
              <a:rPr lang="en-US" altLang="zh-CN" sz="2800" dirty="0">
                <a:latin typeface="Roboto" panose="02000000000000000000" pitchFamily="2" charset="0"/>
                <a:ea typeface="思源黑体 CN Medium" panose="020B0600000000000000" pitchFamily="34" charset="-122"/>
              </a:rPr>
              <a:t>Video Frame Interpolation with Latent Diffusion Models</a:t>
            </a:r>
            <a:endParaRPr lang="en-US" altLang="zh-CN" sz="2800" dirty="0">
              <a:latin typeface="Roboto" panose="02000000000000000000" pitchFamily="2" charset="0"/>
              <a:ea typeface="思源黑体 CN Medium" panose="020B0600000000000000" pitchFamily="34" charset="-122"/>
            </a:endParaRPr>
          </a:p>
        </p:txBody>
      </p:sp>
      <p:sp>
        <p:nvSpPr>
          <p:cNvPr id="3" name="内容占位符 2"/>
          <p:cNvSpPr>
            <a:spLocks noGrp="1"/>
          </p:cNvSpPr>
          <p:nvPr>
            <p:ph idx="1"/>
          </p:nvPr>
        </p:nvSpPr>
        <p:spPr>
          <a:xfrm>
            <a:off x="838200" y="2353945"/>
            <a:ext cx="5257800" cy="2724150"/>
          </a:xfrm>
        </p:spPr>
        <p:txBody>
          <a:bodyPr>
            <a:normAutofit/>
          </a:bodyPr>
          <a:lstStyle/>
          <a:p>
            <a:pPr fontAlgn="auto">
              <a:lnSpc>
                <a:spcPct val="100000"/>
              </a:lnSpc>
              <a:spcBef>
                <a:spcPts val="0"/>
              </a:spcBef>
              <a:buFont typeface="Arial" panose="020B0604020202020204" pitchFamily="34" charset="0"/>
              <a:buChar char="•"/>
            </a:pPr>
            <a:r>
              <a:rPr lang="en-US" altLang="zh-CN" sz="2000" dirty="0">
                <a:latin typeface="Roboto" panose="02000000000000000000" pitchFamily="2" charset="0"/>
                <a:ea typeface="思源黑体 CN Regular" panose="020B0500000000000000" pitchFamily="34" charset="-122"/>
              </a:rPr>
              <a:t>A VFI-specific autoencoding model, VQ-FIGAN, that projects frames into a latent space, and reconstructs the target frame from the latent encoding.</a:t>
            </a:r>
            <a:endParaRPr lang="en-US" altLang="zh-CN" sz="2000" dirty="0">
              <a:latin typeface="Roboto" panose="02000000000000000000" pitchFamily="2" charset="0"/>
              <a:ea typeface="思源黑体 CN Regular" panose="020B0500000000000000" pitchFamily="34" charset="-122"/>
            </a:endParaRPr>
          </a:p>
          <a:p>
            <a:pPr fontAlgn="auto">
              <a:lnSpc>
                <a:spcPct val="100000"/>
              </a:lnSpc>
              <a:spcBef>
                <a:spcPts val="0"/>
              </a:spcBef>
              <a:buFont typeface="Arial" panose="020B0604020202020204" pitchFamily="34" charset="0"/>
              <a:buChar char="•"/>
            </a:pPr>
            <a:endParaRPr lang="en-US" altLang="zh-CN" sz="2000" dirty="0">
              <a:latin typeface="Roboto" panose="02000000000000000000" pitchFamily="2" charset="0"/>
              <a:ea typeface="思源黑体 CN Regular" panose="020B0500000000000000" pitchFamily="34" charset="-122"/>
            </a:endParaRPr>
          </a:p>
          <a:p>
            <a:pPr fontAlgn="auto">
              <a:lnSpc>
                <a:spcPct val="100000"/>
              </a:lnSpc>
              <a:spcBef>
                <a:spcPts val="0"/>
              </a:spcBef>
              <a:buFont typeface="Arial" panose="020B0604020202020204" pitchFamily="34" charset="0"/>
              <a:buChar char="•"/>
            </a:pPr>
            <a:r>
              <a:rPr lang="en-US" altLang="zh-CN" sz="2000" dirty="0">
                <a:latin typeface="Roboto" panose="02000000000000000000" pitchFamily="2" charset="0"/>
                <a:ea typeface="思源黑体 CN Regular" panose="020B0500000000000000" pitchFamily="34" charset="-122"/>
              </a:rPr>
              <a:t>A denoising U-Net that performs a reverse diffusion process in the latent space for conditional image generation.</a:t>
            </a:r>
            <a:endParaRPr lang="en-US" altLang="zh-CN" sz="2000" dirty="0">
              <a:latin typeface="Roboto" panose="02000000000000000000" pitchFamily="2" charset="0"/>
              <a:ea typeface="思源黑体 CN Regular" panose="020B0500000000000000" pitchFamily="34" charset="-122"/>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6466788" y="2127221"/>
            <a:ext cx="5055909" cy="31774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dirty="0"/>
              <a:t>Surgical Video Generation</a:t>
            </a:r>
            <a:endParaRPr lang="zh-CN" altLang="en-US" dirty="0"/>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pic>
        <p:nvPicPr>
          <p:cNvPr id="3" name="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7211060" y="1327150"/>
            <a:ext cx="4597400" cy="2586355"/>
          </a:xfrm>
          <a:prstGeom prst="rect">
            <a:avLst/>
          </a:prstGeom>
        </p:spPr>
      </p:pic>
      <p:pic>
        <p:nvPicPr>
          <p:cNvPr id="6" name="original">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1543685" y="1323975"/>
            <a:ext cx="4604385" cy="2589530"/>
          </a:xfrm>
          <a:prstGeom prst="rect">
            <a:avLst/>
          </a:prstGeom>
        </p:spPr>
      </p:pic>
      <p:sp>
        <p:nvSpPr>
          <p:cNvPr id="7" name="文本框 6"/>
          <p:cNvSpPr txBox="1"/>
          <p:nvPr/>
        </p:nvSpPr>
        <p:spPr>
          <a:xfrm>
            <a:off x="330200" y="2434590"/>
            <a:ext cx="1010285" cy="368300"/>
          </a:xfrm>
          <a:prstGeom prst="rect">
            <a:avLst/>
          </a:prstGeom>
          <a:noFill/>
        </p:spPr>
        <p:txBody>
          <a:bodyPr wrap="square" rtlCol="0">
            <a:spAutoFit/>
          </a:bodyPr>
          <a:lstStyle/>
          <a:p>
            <a:r>
              <a:rPr lang="en-US" altLang="zh-CN" dirty="0">
                <a:latin typeface="Roboto" panose="02000000000000000000" pitchFamily="2" charset="0"/>
                <a:ea typeface="Roboto" panose="02000000000000000000" pitchFamily="2" charset="0"/>
              </a:rPr>
              <a:t>Original</a:t>
            </a:r>
            <a:endParaRPr lang="en-US" altLang="zh-CN" dirty="0">
              <a:latin typeface="Roboto" panose="02000000000000000000" pitchFamily="2" charset="0"/>
              <a:ea typeface="Roboto" panose="02000000000000000000" pitchFamily="2" charset="0"/>
            </a:endParaRPr>
          </a:p>
        </p:txBody>
      </p:sp>
      <p:sp>
        <p:nvSpPr>
          <p:cNvPr id="8" name="文本框 7"/>
          <p:cNvSpPr txBox="1"/>
          <p:nvPr/>
        </p:nvSpPr>
        <p:spPr>
          <a:xfrm>
            <a:off x="6223000" y="2434590"/>
            <a:ext cx="1009650" cy="646331"/>
          </a:xfrm>
          <a:prstGeom prst="rect">
            <a:avLst/>
          </a:prstGeom>
          <a:noFill/>
        </p:spPr>
        <p:txBody>
          <a:bodyPr wrap="square" rtlCol="0">
            <a:spAutoFit/>
          </a:bodyPr>
          <a:lstStyle/>
          <a:p>
            <a:pPr algn="ctr"/>
            <a:r>
              <a:rPr lang="en-US" altLang="zh-CN" dirty="0">
                <a:latin typeface="Roboto" panose="02000000000000000000" pitchFamily="2" charset="0"/>
                <a:ea typeface="Roboto" panose="02000000000000000000" pitchFamily="2" charset="0"/>
              </a:rPr>
              <a:t>Clipped2FPS</a:t>
            </a:r>
            <a:endParaRPr lang="en-US" altLang="zh-CN" dirty="0">
              <a:latin typeface="Roboto" panose="02000000000000000000" pitchFamily="2" charset="0"/>
              <a:ea typeface="Roboto" panose="02000000000000000000" pitchFamily="2" charset="0"/>
            </a:endParaRPr>
          </a:p>
        </p:txBody>
      </p:sp>
      <p:sp>
        <p:nvSpPr>
          <p:cNvPr id="13" name="文本框 12"/>
          <p:cNvSpPr txBox="1"/>
          <p:nvPr>
            <p:custDataLst>
              <p:tags r:id="rId7"/>
            </p:custDataLst>
          </p:nvPr>
        </p:nvSpPr>
        <p:spPr>
          <a:xfrm>
            <a:off x="330200" y="5416550"/>
            <a:ext cx="1010285" cy="923330"/>
          </a:xfrm>
          <a:prstGeom prst="rect">
            <a:avLst/>
          </a:prstGeom>
          <a:noFill/>
        </p:spPr>
        <p:txBody>
          <a:bodyPr wrap="square" rtlCol="0">
            <a:spAutoFit/>
          </a:bodyPr>
          <a:lstStyle/>
          <a:p>
            <a:pPr algn="ctr"/>
            <a:r>
              <a:rPr lang="en-US" altLang="zh-CN" dirty="0">
                <a:latin typeface="Roboto" panose="02000000000000000000" pitchFamily="2" charset="0"/>
                <a:ea typeface="Roboto" panose="02000000000000000000" pitchFamily="2" charset="0"/>
              </a:rPr>
              <a:t>8FPS</a:t>
            </a:r>
            <a:endParaRPr lang="en-US" altLang="zh-CN" dirty="0">
              <a:latin typeface="Roboto" panose="02000000000000000000" pitchFamily="2" charset="0"/>
              <a:ea typeface="Roboto" panose="02000000000000000000" pitchFamily="2" charset="0"/>
            </a:endParaRPr>
          </a:p>
          <a:p>
            <a:pPr algn="ctr"/>
            <a:r>
              <a:rPr lang="en-US" altLang="zh-CN" b="1" dirty="0">
                <a:latin typeface="Roboto" panose="02000000000000000000" pitchFamily="2" charset="0"/>
                <a:ea typeface="Roboto" panose="02000000000000000000" pitchFamily="2" charset="0"/>
              </a:rPr>
              <a:t>Interp.</a:t>
            </a:r>
            <a:endParaRPr lang="en-US" altLang="zh-CN" b="1" dirty="0">
              <a:latin typeface="Roboto" panose="02000000000000000000" pitchFamily="2" charset="0"/>
              <a:ea typeface="Roboto" panose="02000000000000000000" pitchFamily="2" charset="0"/>
            </a:endParaRPr>
          </a:p>
          <a:p>
            <a:pPr algn="ctr"/>
            <a:endParaRPr lang="en-US" altLang="zh-CN" dirty="0">
              <a:latin typeface="Roboto" panose="02000000000000000000" pitchFamily="2" charset="0"/>
              <a:ea typeface="Roboto" panose="02000000000000000000" pitchFamily="2" charset="0"/>
            </a:endParaRPr>
          </a:p>
        </p:txBody>
      </p:sp>
      <p:sp>
        <p:nvSpPr>
          <p:cNvPr id="14" name="文本框 13"/>
          <p:cNvSpPr txBox="1"/>
          <p:nvPr>
            <p:custDataLst>
              <p:tags r:id="rId8"/>
            </p:custDataLst>
          </p:nvPr>
        </p:nvSpPr>
        <p:spPr>
          <a:xfrm>
            <a:off x="6223000" y="5416550"/>
            <a:ext cx="1010285" cy="646331"/>
          </a:xfrm>
          <a:prstGeom prst="rect">
            <a:avLst/>
          </a:prstGeom>
          <a:noFill/>
        </p:spPr>
        <p:txBody>
          <a:bodyPr wrap="square" rtlCol="0">
            <a:spAutoFit/>
          </a:bodyPr>
          <a:lstStyle/>
          <a:p>
            <a:pPr algn="ctr"/>
            <a:r>
              <a:rPr lang="en-US" altLang="zh-CN" dirty="0">
                <a:latin typeface="Roboto" panose="02000000000000000000" pitchFamily="2" charset="0"/>
                <a:ea typeface="Roboto" panose="02000000000000000000" pitchFamily="2" charset="0"/>
              </a:rPr>
              <a:t>16FPS</a:t>
            </a:r>
            <a:endParaRPr lang="en-US" altLang="zh-CN" dirty="0">
              <a:latin typeface="Roboto" panose="02000000000000000000" pitchFamily="2" charset="0"/>
              <a:ea typeface="Roboto" panose="02000000000000000000" pitchFamily="2" charset="0"/>
            </a:endParaRPr>
          </a:p>
          <a:p>
            <a:pPr algn="ctr"/>
            <a:r>
              <a:rPr lang="en-US" altLang="zh-CN" b="1" dirty="0">
                <a:latin typeface="Roboto" panose="02000000000000000000" pitchFamily="2" charset="0"/>
                <a:ea typeface="Roboto" panose="02000000000000000000" pitchFamily="2" charset="0"/>
              </a:rPr>
              <a:t>Interp.</a:t>
            </a:r>
            <a:endParaRPr lang="en-US" altLang="zh-CN" b="1" dirty="0">
              <a:latin typeface="Roboto" panose="02000000000000000000" pitchFamily="2" charset="0"/>
              <a:ea typeface="Roboto" panose="02000000000000000000" pitchFamily="2" charset="0"/>
            </a:endParaRPr>
          </a:p>
        </p:txBody>
      </p:sp>
      <p:pic>
        <p:nvPicPr>
          <p:cNvPr id="15" name="1_1280x720_16fps_LDMVFI">
            <a:hlinkClick r:id="" action="ppaction://media"/>
          </p:cNvPr>
          <p:cNvPicPr/>
          <p:nvPr>
            <a:videoFile r:link="rId9"/>
            <p:extLst>
              <p:ext uri="{DAA4B4D4-6D71-4841-9C94-3DE7FCFB9230}">
                <p14:media xmlns:p14="http://schemas.microsoft.com/office/powerpoint/2010/main" r:embed="rId10"/>
              </p:ext>
            </p:extLst>
          </p:nvPr>
        </p:nvPicPr>
        <p:blipFill>
          <a:blip r:embed="rId11"/>
          <a:stretch>
            <a:fillRect/>
          </a:stretch>
        </p:blipFill>
        <p:spPr>
          <a:xfrm>
            <a:off x="7211060" y="4117340"/>
            <a:ext cx="4598035" cy="2586355"/>
          </a:xfrm>
          <a:prstGeom prst="rect">
            <a:avLst/>
          </a:prstGeom>
        </p:spPr>
      </p:pic>
      <p:pic>
        <p:nvPicPr>
          <p:cNvPr id="16" name="1_1280x720_8fps_LDMVFI">
            <a:hlinkClick r:id="" action="ppaction://media"/>
          </p:cNvPr>
          <p:cNvPicPr/>
          <p:nvPr>
            <a:videoFile r:link="rId12"/>
            <p:extLst>
              <p:ext uri="{DAA4B4D4-6D71-4841-9C94-3DE7FCFB9230}">
                <p14:media xmlns:p14="http://schemas.microsoft.com/office/powerpoint/2010/main" r:embed="rId13"/>
              </p:ext>
            </p:extLst>
          </p:nvPr>
        </p:nvPicPr>
        <p:blipFill>
          <a:blip r:embed="rId14"/>
          <a:stretch>
            <a:fillRect/>
          </a:stretch>
        </p:blipFill>
        <p:spPr>
          <a:xfrm>
            <a:off x="1558290" y="4126865"/>
            <a:ext cx="4589780" cy="2581910"/>
          </a:xfrm>
          <a:prstGeom prst="rect">
            <a:avLst/>
          </a:prstGeom>
        </p:spPr>
      </p:pic>
      <p:sp>
        <p:nvSpPr>
          <p:cNvPr id="12" name="标题 1"/>
          <p:cNvSpPr txBox="1"/>
          <p:nvPr/>
        </p:nvSpPr>
        <p:spPr>
          <a:xfrm>
            <a:off x="838200" y="598186"/>
            <a:ext cx="10515600" cy="7412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Roboto" panose="02000000000000000000" pitchFamily="2" charset="0"/>
                <a:ea typeface="思源黑体 CN Medium" panose="020B0600000000000000" pitchFamily="34" charset="-122"/>
              </a:rPr>
              <a:t>Result Review: LDMVFI(1)</a:t>
            </a:r>
            <a:endParaRPr lang="zh-CN" altLang="en-US" dirty="0">
              <a:latin typeface="Roboto" panose="02000000000000000000" pitchFamily="2" charset="0"/>
              <a:ea typeface="思源黑体 CN Medium" panose="020B0600000000000000" pitchFamily="34" charset="-122"/>
            </a:endParaRPr>
          </a:p>
        </p:txBody>
      </p:sp>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video>
              <p:cMediaNode>
                <p:cTn id="3" fill="hold" display="1">
                  <p:stCondLst>
                    <p:cond delay="indefinite"/>
                  </p:stCondLst>
                </p:cTn>
                <p:tgtEl>
                  <p:spTgt spid="6"/>
                </p:tgtEl>
              </p:cMediaNode>
            </p:video>
            <p:video>
              <p:cMediaNode>
                <p:cTn id="4" fill="hold" display="1">
                  <p:stCondLst>
                    <p:cond delay="indefinite"/>
                  </p:stCondLst>
                </p:cTn>
                <p:tgtEl>
                  <p:spTgt spid="15"/>
                </p:tgtEl>
              </p:cMediaNode>
            </p:video>
            <p:video>
              <p:cMediaNode>
                <p:cTn id="5" fill="hold" display="1">
                  <p:stCondLst>
                    <p:cond delay="indefinite"/>
                  </p:stCondLst>
                </p:cTn>
                <p:tgtEl>
                  <p:spTgt spid="1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dirty="0"/>
              <a:t>Surgical Video Generation</a:t>
            </a:r>
            <a:endParaRPr lang="zh-CN" altLang="en-US" dirty="0"/>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7" name="文本框 6"/>
          <p:cNvSpPr txBox="1"/>
          <p:nvPr/>
        </p:nvSpPr>
        <p:spPr>
          <a:xfrm>
            <a:off x="330200" y="2434590"/>
            <a:ext cx="1010285" cy="368300"/>
          </a:xfrm>
          <a:prstGeom prst="rect">
            <a:avLst/>
          </a:prstGeom>
          <a:noFill/>
        </p:spPr>
        <p:txBody>
          <a:bodyPr wrap="square" rtlCol="0">
            <a:spAutoFit/>
          </a:bodyPr>
          <a:lstStyle/>
          <a:p>
            <a:r>
              <a:rPr lang="en-US" altLang="zh-CN" dirty="0">
                <a:latin typeface="Roboto" panose="02000000000000000000" pitchFamily="2" charset="0"/>
                <a:ea typeface="Roboto" panose="02000000000000000000" pitchFamily="2" charset="0"/>
              </a:rPr>
              <a:t>Original</a:t>
            </a:r>
            <a:endParaRPr lang="en-US" altLang="zh-CN" dirty="0">
              <a:latin typeface="Roboto" panose="02000000000000000000" pitchFamily="2" charset="0"/>
              <a:ea typeface="Roboto" panose="02000000000000000000" pitchFamily="2" charset="0"/>
            </a:endParaRPr>
          </a:p>
        </p:txBody>
      </p:sp>
      <p:sp>
        <p:nvSpPr>
          <p:cNvPr id="8" name="文本框 7"/>
          <p:cNvSpPr txBox="1"/>
          <p:nvPr/>
        </p:nvSpPr>
        <p:spPr>
          <a:xfrm>
            <a:off x="6223000" y="2434590"/>
            <a:ext cx="1009650" cy="646331"/>
          </a:xfrm>
          <a:prstGeom prst="rect">
            <a:avLst/>
          </a:prstGeom>
          <a:noFill/>
        </p:spPr>
        <p:txBody>
          <a:bodyPr wrap="square" rtlCol="0">
            <a:spAutoFit/>
          </a:bodyPr>
          <a:lstStyle/>
          <a:p>
            <a:pPr algn="ctr"/>
            <a:r>
              <a:rPr lang="en-US" altLang="zh-CN" dirty="0">
                <a:latin typeface="Roboto" panose="02000000000000000000" pitchFamily="2" charset="0"/>
                <a:ea typeface="Roboto" panose="02000000000000000000" pitchFamily="2" charset="0"/>
              </a:rPr>
              <a:t>Clipped4FPS</a:t>
            </a:r>
            <a:endParaRPr lang="en-US" altLang="zh-CN" dirty="0">
              <a:latin typeface="Roboto" panose="02000000000000000000" pitchFamily="2" charset="0"/>
              <a:ea typeface="Roboto" panose="02000000000000000000" pitchFamily="2" charset="0"/>
            </a:endParaRPr>
          </a:p>
        </p:txBody>
      </p:sp>
      <p:sp>
        <p:nvSpPr>
          <p:cNvPr id="13" name="文本框 12"/>
          <p:cNvSpPr txBox="1"/>
          <p:nvPr>
            <p:custDataLst>
              <p:tags r:id="rId1"/>
            </p:custDataLst>
          </p:nvPr>
        </p:nvSpPr>
        <p:spPr>
          <a:xfrm>
            <a:off x="330200" y="5416550"/>
            <a:ext cx="1010285" cy="923330"/>
          </a:xfrm>
          <a:prstGeom prst="rect">
            <a:avLst/>
          </a:prstGeom>
          <a:noFill/>
        </p:spPr>
        <p:txBody>
          <a:bodyPr wrap="square" rtlCol="0">
            <a:spAutoFit/>
          </a:bodyPr>
          <a:lstStyle/>
          <a:p>
            <a:pPr algn="ctr"/>
            <a:r>
              <a:rPr lang="en-US" altLang="zh-CN" dirty="0">
                <a:latin typeface="Roboto" panose="02000000000000000000" pitchFamily="2" charset="0"/>
                <a:ea typeface="Roboto" panose="02000000000000000000" pitchFamily="2" charset="0"/>
              </a:rPr>
              <a:t>8FPS</a:t>
            </a:r>
            <a:endParaRPr lang="en-US" altLang="zh-CN" dirty="0">
              <a:latin typeface="Roboto" panose="02000000000000000000" pitchFamily="2" charset="0"/>
              <a:ea typeface="Roboto" panose="02000000000000000000" pitchFamily="2" charset="0"/>
            </a:endParaRPr>
          </a:p>
          <a:p>
            <a:pPr algn="ctr"/>
            <a:r>
              <a:rPr lang="en-US" altLang="zh-CN" b="1" dirty="0">
                <a:latin typeface="Roboto" panose="02000000000000000000" pitchFamily="2" charset="0"/>
                <a:ea typeface="Roboto" panose="02000000000000000000" pitchFamily="2" charset="0"/>
              </a:rPr>
              <a:t>Interp.</a:t>
            </a:r>
            <a:endParaRPr lang="en-US" altLang="zh-CN" b="1" dirty="0">
              <a:latin typeface="Roboto" panose="02000000000000000000" pitchFamily="2" charset="0"/>
              <a:ea typeface="Roboto" panose="02000000000000000000" pitchFamily="2" charset="0"/>
            </a:endParaRPr>
          </a:p>
          <a:p>
            <a:pPr algn="ctr"/>
            <a:endParaRPr lang="en-US" altLang="zh-CN" dirty="0">
              <a:latin typeface="Roboto" panose="02000000000000000000" pitchFamily="2" charset="0"/>
              <a:ea typeface="Roboto" panose="02000000000000000000" pitchFamily="2" charset="0"/>
            </a:endParaRPr>
          </a:p>
        </p:txBody>
      </p:sp>
      <p:sp>
        <p:nvSpPr>
          <p:cNvPr id="14" name="文本框 13"/>
          <p:cNvSpPr txBox="1"/>
          <p:nvPr>
            <p:custDataLst>
              <p:tags r:id="rId2"/>
            </p:custDataLst>
          </p:nvPr>
        </p:nvSpPr>
        <p:spPr>
          <a:xfrm>
            <a:off x="6223000" y="5416550"/>
            <a:ext cx="1010285" cy="646331"/>
          </a:xfrm>
          <a:prstGeom prst="rect">
            <a:avLst/>
          </a:prstGeom>
          <a:noFill/>
        </p:spPr>
        <p:txBody>
          <a:bodyPr wrap="square" rtlCol="0">
            <a:spAutoFit/>
          </a:bodyPr>
          <a:lstStyle/>
          <a:p>
            <a:pPr algn="ctr"/>
            <a:r>
              <a:rPr lang="en-US" altLang="zh-CN" dirty="0">
                <a:latin typeface="Roboto" panose="02000000000000000000" pitchFamily="2" charset="0"/>
                <a:ea typeface="Roboto" panose="02000000000000000000" pitchFamily="2" charset="0"/>
              </a:rPr>
              <a:t>16FPS</a:t>
            </a:r>
            <a:endParaRPr lang="en-US" altLang="zh-CN" dirty="0">
              <a:latin typeface="Roboto" panose="02000000000000000000" pitchFamily="2" charset="0"/>
              <a:ea typeface="Roboto" panose="02000000000000000000" pitchFamily="2" charset="0"/>
            </a:endParaRPr>
          </a:p>
          <a:p>
            <a:pPr algn="ctr"/>
            <a:r>
              <a:rPr lang="en-US" altLang="zh-CN" b="1" dirty="0">
                <a:latin typeface="Roboto" panose="02000000000000000000" pitchFamily="2" charset="0"/>
                <a:ea typeface="Roboto" panose="02000000000000000000" pitchFamily="2" charset="0"/>
              </a:rPr>
              <a:t>Interp.</a:t>
            </a:r>
            <a:endParaRPr lang="en-US" altLang="zh-CN" b="1" dirty="0">
              <a:latin typeface="Roboto" panose="02000000000000000000" pitchFamily="2" charset="0"/>
              <a:ea typeface="Roboto" panose="02000000000000000000" pitchFamily="2" charset="0"/>
            </a:endParaRPr>
          </a:p>
        </p:txBody>
      </p:sp>
      <p:pic>
        <p:nvPicPr>
          <p:cNvPr id="3" name="original">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1543685" y="1323975"/>
            <a:ext cx="4605020" cy="2590165"/>
          </a:xfrm>
          <a:prstGeom prst="rect">
            <a:avLst/>
          </a:prstGeom>
        </p:spPr>
      </p:pic>
      <p:pic>
        <p:nvPicPr>
          <p:cNvPr id="6" name="3">
            <a:hlinkClick r:id="" action="ppaction://media"/>
          </p:cNvPr>
          <p:cNvPicPr/>
          <p:nvPr>
            <a:videoFile r:link="rId6"/>
            <p:extLst>
              <p:ext uri="{DAA4B4D4-6D71-4841-9C94-3DE7FCFB9230}">
                <p14:media xmlns:p14="http://schemas.microsoft.com/office/powerpoint/2010/main" r:embed="rId7"/>
              </p:ext>
            </p:extLst>
          </p:nvPr>
        </p:nvPicPr>
        <p:blipFill>
          <a:blip r:embed="rId8"/>
          <a:stretch>
            <a:fillRect/>
          </a:stretch>
        </p:blipFill>
        <p:spPr>
          <a:xfrm>
            <a:off x="7211060" y="1328420"/>
            <a:ext cx="4596765" cy="2585720"/>
          </a:xfrm>
          <a:prstGeom prst="rect">
            <a:avLst/>
          </a:prstGeom>
        </p:spPr>
      </p:pic>
      <p:pic>
        <p:nvPicPr>
          <p:cNvPr id="15" name="3_1280x720_8fps_LDMVFI">
            <a:hlinkClick r:id="" action="ppaction://media"/>
          </p:cNvPr>
          <p:cNvPicPr/>
          <p:nvPr>
            <a:videoFile r:link="rId9"/>
            <p:extLst>
              <p:ext uri="{DAA4B4D4-6D71-4841-9C94-3DE7FCFB9230}">
                <p14:media xmlns:p14="http://schemas.microsoft.com/office/powerpoint/2010/main" r:embed="rId10"/>
              </p:ext>
            </p:extLst>
          </p:nvPr>
        </p:nvPicPr>
        <p:blipFill>
          <a:blip r:embed="rId11"/>
          <a:stretch>
            <a:fillRect/>
          </a:stretch>
        </p:blipFill>
        <p:spPr>
          <a:xfrm>
            <a:off x="1543685" y="4117975"/>
            <a:ext cx="4605655" cy="2590800"/>
          </a:xfrm>
          <a:prstGeom prst="rect">
            <a:avLst/>
          </a:prstGeom>
        </p:spPr>
      </p:pic>
      <p:pic>
        <p:nvPicPr>
          <p:cNvPr id="16" name="3_1280x720_16fps_LDMVFI">
            <a:hlinkClick r:id="" action="ppaction://media"/>
          </p:cNvPr>
          <p:cNvPicPr/>
          <p:nvPr>
            <a:videoFile r:link="rId12"/>
            <p:extLst>
              <p:ext uri="{DAA4B4D4-6D71-4841-9C94-3DE7FCFB9230}">
                <p14:media xmlns:p14="http://schemas.microsoft.com/office/powerpoint/2010/main" r:embed="rId13"/>
              </p:ext>
            </p:extLst>
          </p:nvPr>
        </p:nvPicPr>
        <p:blipFill>
          <a:blip r:embed="rId11"/>
          <a:stretch>
            <a:fillRect/>
          </a:stretch>
        </p:blipFill>
        <p:spPr>
          <a:xfrm>
            <a:off x="7211060" y="4127500"/>
            <a:ext cx="4589145" cy="2581275"/>
          </a:xfrm>
          <a:prstGeom prst="rect">
            <a:avLst/>
          </a:prstGeom>
        </p:spPr>
      </p:pic>
      <p:sp>
        <p:nvSpPr>
          <p:cNvPr id="12" name="标题 1"/>
          <p:cNvSpPr txBox="1"/>
          <p:nvPr/>
        </p:nvSpPr>
        <p:spPr>
          <a:xfrm>
            <a:off x="838200" y="598186"/>
            <a:ext cx="10515600" cy="7412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Roboto" panose="02000000000000000000" pitchFamily="2" charset="0"/>
                <a:ea typeface="思源黑体 CN Medium" panose="020B0600000000000000" pitchFamily="34" charset="-122"/>
              </a:rPr>
              <a:t>Result Review: LDMVFI(2)</a:t>
            </a:r>
            <a:endParaRPr lang="zh-CN" altLang="en-US" dirty="0">
              <a:latin typeface="Roboto" panose="02000000000000000000" pitchFamily="2" charset="0"/>
              <a:ea typeface="思源黑体 CN Medium" panose="020B0600000000000000" pitchFamily="34" charset="-122"/>
            </a:endParaRPr>
          </a:p>
        </p:txBody>
      </p:sp>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video>
              <p:cMediaNode>
                <p:cTn id="3" fill="hold" display="1">
                  <p:stCondLst>
                    <p:cond delay="indefinite"/>
                  </p:stCondLst>
                </p:cTn>
                <p:tgtEl>
                  <p:spTgt spid="6"/>
                </p:tgtEl>
              </p:cMediaNode>
            </p:video>
            <p:video>
              <p:cMediaNode>
                <p:cTn id="4" fill="hold" display="1">
                  <p:stCondLst>
                    <p:cond delay="indefinite"/>
                  </p:stCondLst>
                </p:cTn>
                <p:tgtEl>
                  <p:spTgt spid="15"/>
                </p:tgtEl>
              </p:cMediaNode>
            </p:video>
            <p:video>
              <p:cMediaNode>
                <p:cTn id="5" fill="hold" display="1">
                  <p:stCondLst>
                    <p:cond delay="indefinite"/>
                  </p:stCondLst>
                </p:cTn>
                <p:tgtEl>
                  <p:spTgt spid="1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8640" y="128905"/>
            <a:ext cx="11094085" cy="1491615"/>
          </a:xfrm>
        </p:spPr>
        <p:txBody>
          <a:bodyPr>
            <a:noAutofit/>
          </a:bodyPr>
          <a:lstStyle/>
          <a:p>
            <a:r>
              <a:rPr lang="en-US" altLang="zh-CN" b="1" dirty="0">
                <a:latin typeface="Roboto" panose="02000000000000000000" pitchFamily="2" charset="0"/>
                <a:ea typeface="思源黑体 CN Medium" panose="020B0600000000000000" pitchFamily="34" charset="-122"/>
                <a:cs typeface="Roboto" panose="02000000000000000000" pitchFamily="2" charset="0"/>
                <a:sym typeface="+mn-ea"/>
              </a:rPr>
              <a:t>DQBC: </a:t>
            </a:r>
            <a:r>
              <a:rPr lang="en-US" altLang="zh-CN" sz="2800" dirty="0">
                <a:latin typeface="Roboto" panose="02000000000000000000" pitchFamily="2" charset="0"/>
                <a:ea typeface="思源黑体 CN Medium" panose="020B0600000000000000" pitchFamily="34" charset="-122"/>
                <a:cs typeface="Roboto" panose="02000000000000000000" pitchFamily="2" charset="0"/>
                <a:sym typeface="+mn-ea"/>
              </a:rPr>
              <a:t>Video Frame Interpolation with Densely Queried Bilateral Correlation</a:t>
            </a:r>
            <a:r>
              <a:rPr lang="en-US" altLang="zh-CN" b="1" dirty="0">
                <a:latin typeface="Roboto" panose="02000000000000000000" pitchFamily="2" charset="0"/>
                <a:ea typeface="思源黑体 CN Medium" panose="020B0600000000000000" pitchFamily="34" charset="-122"/>
                <a:cs typeface="Roboto" panose="02000000000000000000" pitchFamily="2" charset="0"/>
                <a:sym typeface="+mn-ea"/>
              </a:rPr>
              <a:t> </a:t>
            </a:r>
            <a:endParaRPr lang="en-US" altLang="zh-CN" sz="4000" dirty="0">
              <a:latin typeface="Roboto" panose="02000000000000000000" pitchFamily="2" charset="0"/>
              <a:ea typeface="思源黑体 CN Medium" panose="020B0600000000000000" pitchFamily="34" charset="-122"/>
              <a:cs typeface="Roboto" panose="02000000000000000000" pitchFamily="2" charset="0"/>
              <a:sym typeface="+mn-ea"/>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7" name="文本框 6"/>
          <p:cNvSpPr txBox="1"/>
          <p:nvPr/>
        </p:nvSpPr>
        <p:spPr>
          <a:xfrm>
            <a:off x="471805" y="2117725"/>
            <a:ext cx="3919855" cy="3169285"/>
          </a:xfrm>
          <a:prstGeom prst="rect">
            <a:avLst/>
          </a:prstGeom>
          <a:noFill/>
        </p:spPr>
        <p:txBody>
          <a:bodyPr wrap="square" rtlCol="0">
            <a:spAutoFit/>
          </a:bodyPr>
          <a:p>
            <a:pPr marL="285750" indent="-285750">
              <a:buFont typeface="Arial" panose="020B0604020202020204" pitchFamily="34" charset="0"/>
              <a:buChar char="•"/>
            </a:pPr>
            <a:r>
              <a:rPr lang="en-US" altLang="zh-CN" sz="2000" dirty="0">
                <a:latin typeface="Roboto" panose="02000000000000000000" pitchFamily="2" charset="0"/>
                <a:ea typeface="思源黑体 CN Medium" panose="020B0600000000000000" pitchFamily="34" charset="-122"/>
                <a:cs typeface="Roboto" panose="02000000000000000000" pitchFamily="2" charset="0"/>
                <a:sym typeface="+mn-ea"/>
              </a:rPr>
              <a:t>Motion Generation Module (MGM) generates preliminary motion fields with the help of DQBC.</a:t>
            </a:r>
            <a:endParaRPr lang="en-US" altLang="zh-CN" sz="2000" dirty="0">
              <a:latin typeface="Roboto" panose="02000000000000000000" pitchFamily="2" charset="0"/>
              <a:ea typeface="思源黑体 CN Medium" panose="020B0600000000000000" pitchFamily="34" charset="-122"/>
              <a:cs typeface="Roboto" panose="02000000000000000000" pitchFamily="2" charset="0"/>
              <a:sym typeface="+mn-ea"/>
            </a:endParaRPr>
          </a:p>
          <a:p>
            <a:pPr marL="285750" indent="-285750">
              <a:buFont typeface="Arial" panose="020B0604020202020204" pitchFamily="34" charset="0"/>
              <a:buChar char="•"/>
            </a:pPr>
            <a:endParaRPr lang="en-US" altLang="zh-CN" sz="2000" dirty="0">
              <a:latin typeface="Roboto" panose="02000000000000000000" pitchFamily="2" charset="0"/>
              <a:ea typeface="思源黑体 CN Medium" panose="020B0600000000000000" pitchFamily="34" charset="-122"/>
              <a:cs typeface="Roboto" panose="02000000000000000000" pitchFamily="2" charset="0"/>
              <a:sym typeface="+mn-ea"/>
            </a:endParaRPr>
          </a:p>
          <a:p>
            <a:pPr marL="285750" indent="-285750">
              <a:buFont typeface="Arial" panose="020B0604020202020204" pitchFamily="34" charset="0"/>
              <a:buChar char="•"/>
            </a:pPr>
            <a:r>
              <a:rPr sz="2000">
                <a:latin typeface="Roboto" panose="02000000000000000000" pitchFamily="2" charset="0"/>
                <a:cs typeface="Roboto" panose="02000000000000000000" pitchFamily="2" charset="0"/>
              </a:rPr>
              <a:t>Tokens in F1 are taken as queries and tokens in local windows on several down-sampled F0</a:t>
            </a:r>
            <a:r>
              <a:rPr lang="en-US" sz="2000">
                <a:latin typeface="Roboto" panose="02000000000000000000" pitchFamily="2" charset="0"/>
                <a:cs typeface="Roboto" panose="02000000000000000000" pitchFamily="2" charset="0"/>
              </a:rPr>
              <a:t> </a:t>
            </a:r>
            <a:r>
              <a:rPr sz="2000">
                <a:latin typeface="Roboto" panose="02000000000000000000" pitchFamily="2" charset="0"/>
                <a:cs typeface="Roboto" panose="02000000000000000000" pitchFamily="2" charset="0"/>
              </a:rPr>
              <a:t>are taken as keys to compute similarities.</a:t>
            </a:r>
            <a:endParaRPr sz="2000">
              <a:latin typeface="Roboto" panose="02000000000000000000" pitchFamily="2" charset="0"/>
              <a:cs typeface="Roboto" panose="02000000000000000000" pitchFamily="2" charset="0"/>
            </a:endParaRPr>
          </a:p>
        </p:txBody>
      </p:sp>
      <p:pic>
        <p:nvPicPr>
          <p:cNvPr id="3" name="图片 2" descr="屏幕截图 2024-03-27 150440"/>
          <p:cNvPicPr>
            <a:picLocks noChangeAspect="1"/>
          </p:cNvPicPr>
          <p:nvPr/>
        </p:nvPicPr>
        <p:blipFill>
          <a:blip r:embed="rId1"/>
          <a:stretch>
            <a:fillRect/>
          </a:stretch>
        </p:blipFill>
        <p:spPr>
          <a:xfrm>
            <a:off x="4323715" y="1259205"/>
            <a:ext cx="7510145" cy="1708785"/>
          </a:xfrm>
          <a:prstGeom prst="rect">
            <a:avLst/>
          </a:prstGeom>
        </p:spPr>
      </p:pic>
      <p:pic>
        <p:nvPicPr>
          <p:cNvPr id="6" name="图片 5" descr="屏幕截图 2024-03-27 150539"/>
          <p:cNvPicPr>
            <a:picLocks noChangeAspect="1"/>
          </p:cNvPicPr>
          <p:nvPr/>
        </p:nvPicPr>
        <p:blipFill>
          <a:blip r:embed="rId2"/>
          <a:stretch>
            <a:fillRect/>
          </a:stretch>
        </p:blipFill>
        <p:spPr>
          <a:xfrm>
            <a:off x="4568825" y="3429000"/>
            <a:ext cx="7018020" cy="2171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dirty="0"/>
              <a:t>Surgical Video Generation</a:t>
            </a:r>
            <a:endParaRPr lang="zh-CN" altLang="en-US" dirty="0"/>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12" name="标题 1"/>
          <p:cNvSpPr txBox="1"/>
          <p:nvPr/>
        </p:nvSpPr>
        <p:spPr>
          <a:xfrm>
            <a:off x="838200" y="262271"/>
            <a:ext cx="10515600" cy="7412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Roboto" panose="02000000000000000000" pitchFamily="2" charset="0"/>
                <a:ea typeface="思源黑体 CN Medium" panose="020B0600000000000000" pitchFamily="34" charset="-122"/>
              </a:rPr>
              <a:t>Result: DQBC(1)</a:t>
            </a:r>
            <a:endParaRPr lang="zh-CN" altLang="en-US" dirty="0">
              <a:latin typeface="Roboto" panose="02000000000000000000" pitchFamily="2" charset="0"/>
              <a:ea typeface="思源黑体 CN Medium" panose="020B0600000000000000" pitchFamily="34" charset="-122"/>
            </a:endParaRPr>
          </a:p>
        </p:txBody>
      </p:sp>
      <p:pic>
        <p:nvPicPr>
          <p:cNvPr id="11" name="图片 10" descr="1"/>
          <p:cNvPicPr>
            <a:picLocks noChangeAspect="1"/>
          </p:cNvPicPr>
          <p:nvPr/>
        </p:nvPicPr>
        <p:blipFill>
          <a:blip r:embed="rId1"/>
          <a:stretch>
            <a:fillRect/>
          </a:stretch>
        </p:blipFill>
        <p:spPr>
          <a:xfrm>
            <a:off x="412115" y="1131570"/>
            <a:ext cx="3522980" cy="2642235"/>
          </a:xfrm>
          <a:prstGeom prst="rect">
            <a:avLst/>
          </a:prstGeom>
        </p:spPr>
      </p:pic>
      <p:pic>
        <p:nvPicPr>
          <p:cNvPr id="17" name="图片 16" descr="2"/>
          <p:cNvPicPr>
            <a:picLocks noChangeAspect="1"/>
          </p:cNvPicPr>
          <p:nvPr/>
        </p:nvPicPr>
        <p:blipFill>
          <a:blip r:embed="rId2"/>
          <a:stretch>
            <a:fillRect/>
          </a:stretch>
        </p:blipFill>
        <p:spPr>
          <a:xfrm>
            <a:off x="4338320" y="1131570"/>
            <a:ext cx="3556635" cy="2667635"/>
          </a:xfrm>
          <a:prstGeom prst="rect">
            <a:avLst/>
          </a:prstGeom>
        </p:spPr>
      </p:pic>
      <p:pic>
        <p:nvPicPr>
          <p:cNvPr id="18" name="图片 17" descr="3"/>
          <p:cNvPicPr>
            <a:picLocks noChangeAspect="1"/>
          </p:cNvPicPr>
          <p:nvPr/>
        </p:nvPicPr>
        <p:blipFill>
          <a:blip r:embed="rId3"/>
          <a:stretch>
            <a:fillRect/>
          </a:stretch>
        </p:blipFill>
        <p:spPr>
          <a:xfrm>
            <a:off x="8298180" y="1131570"/>
            <a:ext cx="3596640" cy="2697480"/>
          </a:xfrm>
          <a:prstGeom prst="rect">
            <a:avLst/>
          </a:prstGeom>
        </p:spPr>
      </p:pic>
      <p:pic>
        <p:nvPicPr>
          <p:cNvPr id="19" name="图片 18" descr="1"/>
          <p:cNvPicPr>
            <a:picLocks noChangeAspect="1"/>
          </p:cNvPicPr>
          <p:nvPr/>
        </p:nvPicPr>
        <p:blipFill>
          <a:blip r:embed="rId4"/>
          <a:stretch>
            <a:fillRect/>
          </a:stretch>
        </p:blipFill>
        <p:spPr>
          <a:xfrm>
            <a:off x="412115" y="4047490"/>
            <a:ext cx="3522345" cy="2641600"/>
          </a:xfrm>
          <a:prstGeom prst="rect">
            <a:avLst/>
          </a:prstGeom>
        </p:spPr>
      </p:pic>
      <p:pic>
        <p:nvPicPr>
          <p:cNvPr id="20" name="图片 19" descr="2"/>
          <p:cNvPicPr>
            <a:picLocks noChangeAspect="1"/>
          </p:cNvPicPr>
          <p:nvPr/>
        </p:nvPicPr>
        <p:blipFill>
          <a:blip r:embed="rId5"/>
          <a:stretch>
            <a:fillRect/>
          </a:stretch>
        </p:blipFill>
        <p:spPr>
          <a:xfrm>
            <a:off x="4338320" y="4047490"/>
            <a:ext cx="3556635" cy="2667635"/>
          </a:xfrm>
          <a:prstGeom prst="rect">
            <a:avLst/>
          </a:prstGeom>
        </p:spPr>
      </p:pic>
      <p:pic>
        <p:nvPicPr>
          <p:cNvPr id="21" name="图片 20" descr="3"/>
          <p:cNvPicPr>
            <a:picLocks noChangeAspect="1"/>
          </p:cNvPicPr>
          <p:nvPr/>
        </p:nvPicPr>
        <p:blipFill>
          <a:blip r:embed="rId6"/>
          <a:stretch>
            <a:fillRect/>
          </a:stretch>
        </p:blipFill>
        <p:spPr>
          <a:xfrm>
            <a:off x="8298815" y="4047490"/>
            <a:ext cx="3594735" cy="26962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dirty="0"/>
              <a:t>Surgical Video Generation</a:t>
            </a:r>
            <a:endParaRPr lang="zh-CN" altLang="en-US" dirty="0"/>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12" name="标题 1"/>
          <p:cNvSpPr txBox="1"/>
          <p:nvPr/>
        </p:nvSpPr>
        <p:spPr>
          <a:xfrm>
            <a:off x="838200" y="262271"/>
            <a:ext cx="10515600" cy="7412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Roboto" panose="02000000000000000000" pitchFamily="2" charset="0"/>
                <a:ea typeface="思源黑体 CN Medium" panose="020B0600000000000000" pitchFamily="34" charset="-122"/>
              </a:rPr>
              <a:t>Result: DQBC(2)</a:t>
            </a:r>
            <a:endParaRPr lang="zh-CN" altLang="en-US" dirty="0">
              <a:latin typeface="Roboto" panose="02000000000000000000" pitchFamily="2" charset="0"/>
              <a:ea typeface="思源黑体 CN Medium" panose="020B0600000000000000" pitchFamily="34" charset="-122"/>
            </a:endParaRPr>
          </a:p>
        </p:txBody>
      </p:sp>
      <p:pic>
        <p:nvPicPr>
          <p:cNvPr id="2" name="图片 1" descr="1"/>
          <p:cNvPicPr>
            <a:picLocks noChangeAspect="1"/>
          </p:cNvPicPr>
          <p:nvPr/>
        </p:nvPicPr>
        <p:blipFill>
          <a:blip r:embed="rId1"/>
          <a:stretch>
            <a:fillRect/>
          </a:stretch>
        </p:blipFill>
        <p:spPr>
          <a:xfrm>
            <a:off x="412115" y="1131570"/>
            <a:ext cx="3556635" cy="2667635"/>
          </a:xfrm>
          <a:prstGeom prst="rect">
            <a:avLst/>
          </a:prstGeom>
        </p:spPr>
      </p:pic>
      <p:pic>
        <p:nvPicPr>
          <p:cNvPr id="3" name="图片 2" descr="2"/>
          <p:cNvPicPr>
            <a:picLocks noChangeAspect="1"/>
          </p:cNvPicPr>
          <p:nvPr/>
        </p:nvPicPr>
        <p:blipFill>
          <a:blip r:embed="rId2"/>
          <a:stretch>
            <a:fillRect/>
          </a:stretch>
        </p:blipFill>
        <p:spPr>
          <a:xfrm>
            <a:off x="4338320" y="1131570"/>
            <a:ext cx="3602355" cy="2701925"/>
          </a:xfrm>
          <a:prstGeom prst="rect">
            <a:avLst/>
          </a:prstGeom>
        </p:spPr>
      </p:pic>
      <p:pic>
        <p:nvPicPr>
          <p:cNvPr id="6" name="图片 5" descr="3"/>
          <p:cNvPicPr>
            <a:picLocks noChangeAspect="1"/>
          </p:cNvPicPr>
          <p:nvPr/>
        </p:nvPicPr>
        <p:blipFill>
          <a:blip r:embed="rId3"/>
          <a:stretch>
            <a:fillRect/>
          </a:stretch>
        </p:blipFill>
        <p:spPr>
          <a:xfrm>
            <a:off x="8310245" y="1131570"/>
            <a:ext cx="3604895" cy="2703830"/>
          </a:xfrm>
          <a:prstGeom prst="rect">
            <a:avLst/>
          </a:prstGeom>
        </p:spPr>
      </p:pic>
      <p:pic>
        <p:nvPicPr>
          <p:cNvPr id="7" name="图片 6" descr="1"/>
          <p:cNvPicPr>
            <a:picLocks noChangeAspect="1"/>
          </p:cNvPicPr>
          <p:nvPr/>
        </p:nvPicPr>
        <p:blipFill>
          <a:blip r:embed="rId4"/>
          <a:stretch>
            <a:fillRect/>
          </a:stretch>
        </p:blipFill>
        <p:spPr>
          <a:xfrm>
            <a:off x="412115" y="4047490"/>
            <a:ext cx="3554730" cy="2666365"/>
          </a:xfrm>
          <a:prstGeom prst="rect">
            <a:avLst/>
          </a:prstGeom>
        </p:spPr>
      </p:pic>
      <p:pic>
        <p:nvPicPr>
          <p:cNvPr id="8" name="图片 7" descr="2"/>
          <p:cNvPicPr>
            <a:picLocks noChangeAspect="1"/>
          </p:cNvPicPr>
          <p:nvPr/>
        </p:nvPicPr>
        <p:blipFill>
          <a:blip r:embed="rId5"/>
          <a:stretch>
            <a:fillRect/>
          </a:stretch>
        </p:blipFill>
        <p:spPr>
          <a:xfrm>
            <a:off x="4338320" y="4052570"/>
            <a:ext cx="3584575" cy="2688590"/>
          </a:xfrm>
          <a:prstGeom prst="rect">
            <a:avLst/>
          </a:prstGeom>
        </p:spPr>
      </p:pic>
      <p:pic>
        <p:nvPicPr>
          <p:cNvPr id="9" name="图片 8" descr="3"/>
          <p:cNvPicPr>
            <a:picLocks noChangeAspect="1"/>
          </p:cNvPicPr>
          <p:nvPr/>
        </p:nvPicPr>
        <p:blipFill>
          <a:blip r:embed="rId6"/>
          <a:stretch>
            <a:fillRect/>
          </a:stretch>
        </p:blipFill>
        <p:spPr>
          <a:xfrm>
            <a:off x="8294370" y="4063365"/>
            <a:ext cx="3620770" cy="271589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Roboto" panose="02000000000000000000" pitchFamily="2" charset="0"/>
                <a:ea typeface="思源黑体 CN Medium" panose="020B0600000000000000" pitchFamily="34" charset="-122"/>
              </a:rPr>
              <a:t>Comparison</a:t>
            </a:r>
            <a:endParaRPr lang="zh-CN" altLang="en-US" dirty="0">
              <a:latin typeface="Roboto" panose="02000000000000000000" pitchFamily="2" charset="0"/>
              <a:ea typeface="思源黑体 CN Medium" panose="020B0600000000000000" pitchFamily="34" charset="-122"/>
            </a:endParaRPr>
          </a:p>
        </p:txBody>
      </p:sp>
      <p:sp>
        <p:nvSpPr>
          <p:cNvPr id="3" name="内容占位符 2"/>
          <p:cNvSpPr>
            <a:spLocks noGrp="1"/>
          </p:cNvSpPr>
          <p:nvPr>
            <p:ph idx="1"/>
          </p:nvPr>
        </p:nvSpPr>
        <p:spPr>
          <a:xfrm>
            <a:off x="838199" y="1825625"/>
            <a:ext cx="10515600" cy="4351338"/>
          </a:xfrm>
        </p:spPr>
        <p:txBody>
          <a:bodyPr>
            <a:normAutofit/>
          </a:bodyPr>
          <a:lstStyle/>
          <a:p>
            <a:pPr marL="457200" indent="-457200">
              <a:buFont typeface="+mj-ea"/>
              <a:buAutoNum type="arabicPeriod"/>
            </a:pPr>
            <a:r>
              <a:rPr lang="en-US" altLang="zh-CN" sz="3200" dirty="0">
                <a:latin typeface="Roboto" panose="02000000000000000000" pitchFamily="2" charset="0"/>
                <a:ea typeface="思源黑体 CN Regular" panose="020B0500000000000000" pitchFamily="34" charset="-122"/>
              </a:rPr>
              <a:t>MCVD</a:t>
            </a:r>
            <a:r>
              <a:rPr lang="en-US" altLang="zh-CN" dirty="0">
                <a:latin typeface="Roboto" panose="02000000000000000000" pitchFamily="2" charset="0"/>
                <a:ea typeface="思源黑体 CN Regular" panose="020B0500000000000000" pitchFamily="34" charset="-122"/>
              </a:rPr>
              <a:t>: Hard to train, slow infernece speed, poor interpolation result, the noise is not completely decoded and the motion is hard to learn.</a:t>
            </a:r>
            <a:endParaRPr lang="en-US" altLang="zh-CN" dirty="0">
              <a:latin typeface="Roboto" panose="02000000000000000000" pitchFamily="2" charset="0"/>
              <a:ea typeface="思源黑体 CN Regular" panose="020B0500000000000000" pitchFamily="34" charset="-122"/>
            </a:endParaRPr>
          </a:p>
          <a:p>
            <a:pPr marL="457200" indent="-457200">
              <a:buFont typeface="+mj-ea"/>
              <a:buAutoNum type="arabicPeriod"/>
            </a:pPr>
            <a:r>
              <a:rPr lang="en-US" altLang="zh-CN" sz="3200" dirty="0">
                <a:latin typeface="Roboto" panose="02000000000000000000" pitchFamily="2" charset="0"/>
                <a:ea typeface="思源黑体 CN Regular" panose="020B0500000000000000" pitchFamily="34" charset="-122"/>
              </a:rPr>
              <a:t>LDMVFI</a:t>
            </a:r>
            <a:r>
              <a:rPr lang="en-US" altLang="zh-CN" dirty="0">
                <a:latin typeface="Roboto" panose="02000000000000000000" pitchFamily="2" charset="0"/>
                <a:ea typeface="思源黑体 CN Regular" panose="020B0500000000000000" pitchFamily="34" charset="-122"/>
              </a:rPr>
              <a:t>: Better to train, decent infernece speed, rather high interpolation result, but will generate artifact.</a:t>
            </a:r>
            <a:endParaRPr lang="en-US" altLang="zh-CN" dirty="0">
              <a:latin typeface="Roboto" panose="02000000000000000000" pitchFamily="2" charset="0"/>
              <a:ea typeface="思源黑体 CN Regular" panose="020B0500000000000000" pitchFamily="34" charset="-122"/>
            </a:endParaRPr>
          </a:p>
          <a:p>
            <a:pPr marL="457200" indent="-457200">
              <a:buFont typeface="+mj-ea"/>
              <a:buAutoNum type="arabicPeriod"/>
            </a:pPr>
            <a:r>
              <a:rPr lang="en-US" altLang="zh-CN" sz="3200" dirty="0">
                <a:latin typeface="Roboto" panose="02000000000000000000" pitchFamily="2" charset="0"/>
                <a:ea typeface="思源黑体 CN Regular" panose="020B0500000000000000" pitchFamily="34" charset="-122"/>
              </a:rPr>
              <a:t>DQBC: </a:t>
            </a:r>
            <a:r>
              <a:rPr lang="en-US" altLang="zh-CN" dirty="0">
                <a:latin typeface="Roboto" panose="02000000000000000000" pitchFamily="2" charset="0"/>
                <a:ea typeface="思源黑体 CN Regular" panose="020B0500000000000000" pitchFamily="34" charset="-122"/>
              </a:rPr>
              <a:t>Fast inference speed, captures the rapid motion of instruments with high precision, but the motion part is blurred.</a:t>
            </a:r>
            <a:endParaRPr lang="en-US" altLang="zh-CN" dirty="0">
              <a:latin typeface="Roboto" panose="02000000000000000000" pitchFamily="2" charset="0"/>
              <a:ea typeface="思源黑体 CN Regular" panose="020B0500000000000000" pitchFamily="34" charset="-122"/>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400" dirty="0">
                <a:sym typeface="+mn-ea"/>
              </a:rPr>
              <a:t>Evaluation Criterion</a:t>
            </a:r>
            <a:endParaRPr lang="zh-CN" altLang="en-US" sz="4400" dirty="0">
              <a:latin typeface="Roboto" panose="02000000000000000000" pitchFamily="2" charset="0"/>
              <a:ea typeface="思源黑体 CN Medium" panose="020B0600000000000000" pitchFamily="34" charset="-122"/>
            </a:endParaRPr>
          </a:p>
        </p:txBody>
      </p:sp>
      <p:sp>
        <p:nvSpPr>
          <p:cNvPr id="3" name="副标题 2"/>
          <p:cNvSpPr>
            <a:spLocks noGrp="1"/>
          </p:cNvSpPr>
          <p:nvPr>
            <p:ph type="subTitle" idx="1"/>
          </p:nvPr>
        </p:nvSpPr>
        <p:spPr/>
        <p:txBody>
          <a:bodyPr/>
          <a:lstStyle/>
          <a:p>
            <a:endParaRPr lang="zh-CN" altLang="en-US" dirty="0">
              <a:latin typeface="Roboto" panose="02000000000000000000" pitchFamily="2" charset="0"/>
              <a:ea typeface="思源黑体 CN Medium" panose="020B0600000000000000" pitchFamily="34" charset="-122"/>
            </a:endParaRPr>
          </a:p>
        </p:txBody>
      </p:sp>
      <p:sp>
        <p:nvSpPr>
          <p:cNvPr id="8" name="页脚占位符 7"/>
          <p:cNvSpPr>
            <a:spLocks noGrp="1"/>
          </p:cNvSpPr>
          <p:nvPr>
            <p:ph type="ftr" sz="quarter" idx="11"/>
          </p:nvPr>
        </p:nvSpPr>
        <p:spPr/>
        <p:txBody>
          <a:bodyPr/>
          <a:lstStyle/>
          <a:p>
            <a:r>
              <a:rPr lang="en-US" altLang="zh-CN"/>
              <a:t>Surgical Video Generation</a:t>
            </a:r>
            <a:endParaRPr lang="zh-CN" altLang="en-US"/>
          </a:p>
        </p:txBody>
      </p:sp>
      <p:sp>
        <p:nvSpPr>
          <p:cNvPr id="9" name="灯片编号占位符 8"/>
          <p:cNvSpPr>
            <a:spLocks noGrp="1"/>
          </p:cNvSpPr>
          <p:nvPr>
            <p:ph type="sldNum" sz="quarter" idx="12"/>
          </p:nvPr>
        </p:nvSpPr>
        <p:spPr/>
        <p:txBody>
          <a:bodyPr/>
          <a:lstStyle/>
          <a:p>
            <a:fld id="{9A2FB260-2F97-4C91-A476-78E4D88CDC4A}" type="slidenum">
              <a:rPr lang="zh-CN" altLang="en-US" smtClean="0"/>
            </a:fld>
            <a:endParaRPr lang="zh-CN" altLang="en-US"/>
          </a:p>
        </p:txBody>
      </p:sp>
      <p:sp>
        <p:nvSpPr>
          <p:cNvPr id="4" name="矩形 3"/>
          <p:cNvSpPr/>
          <p:nvPr/>
        </p:nvSpPr>
        <p:spPr>
          <a:xfrm>
            <a:off x="0" y="563563"/>
            <a:ext cx="3181350" cy="9334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Roboto" panose="02000000000000000000" pitchFamily="2" charset="0"/>
                <a:ea typeface="Roboto" panose="02000000000000000000" pitchFamily="2" charset="0"/>
              </a:rPr>
              <a:t>PART III</a:t>
            </a:r>
            <a:endParaRPr lang="zh-CN" altLang="en-US" sz="4400" dirty="0">
              <a:latin typeface="Roboto"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Roboto" panose="02000000000000000000" pitchFamily="2" charset="0"/>
                <a:ea typeface="思源黑体 CN Medium" panose="020B0600000000000000" pitchFamily="34" charset="-122"/>
              </a:rPr>
              <a:t>Background</a:t>
            </a:r>
            <a:endParaRPr lang="zh-CN" altLang="en-US" dirty="0">
              <a:latin typeface="Roboto" panose="02000000000000000000" pitchFamily="2" charset="0"/>
              <a:ea typeface="思源黑体 CN Medium" panose="020B0600000000000000" pitchFamily="34" charset="-122"/>
            </a:endParaRPr>
          </a:p>
        </p:txBody>
      </p:sp>
      <p:sp>
        <p:nvSpPr>
          <p:cNvPr id="3" name="内容占位符 2"/>
          <p:cNvSpPr>
            <a:spLocks noGrp="1"/>
          </p:cNvSpPr>
          <p:nvPr>
            <p:ph idx="1"/>
          </p:nvPr>
        </p:nvSpPr>
        <p:spPr>
          <a:xfrm>
            <a:off x="838199" y="1825625"/>
            <a:ext cx="10515600" cy="4351338"/>
          </a:xfrm>
        </p:spPr>
        <p:txBody>
          <a:bodyPr>
            <a:normAutofit/>
          </a:bodyPr>
          <a:lstStyle/>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rPr>
              <a:t>Clinical needs</a:t>
            </a:r>
            <a:endParaRPr lang="en-US" altLang="zh-CN" dirty="0">
              <a:latin typeface="Roboto" panose="02000000000000000000" pitchFamily="2" charset="0"/>
              <a:ea typeface="思源黑体 CN Regular" panose="020B0500000000000000" pitchFamily="34" charset="-122"/>
            </a:endParaRPr>
          </a:p>
          <a:p>
            <a:pPr marL="914400" lvl="1" indent="-457200">
              <a:buFont typeface="+mj-ea"/>
              <a:buAutoNum type="circleNumDbPlain"/>
            </a:pPr>
            <a:r>
              <a:rPr lang="en-US" altLang="zh-CN" dirty="0">
                <a:latin typeface="Roboto" panose="02000000000000000000" pitchFamily="2" charset="0"/>
                <a:ea typeface="思源黑体 CN Regular" panose="020B0500000000000000" pitchFamily="34" charset="-122"/>
              </a:rPr>
              <a:t>Lack of intuitive </a:t>
            </a:r>
            <a:r>
              <a:rPr lang="en-US" altLang="zh-CN" dirty="0">
                <a:solidFill>
                  <a:srgbClr val="C00000"/>
                </a:solidFill>
                <a:latin typeface="Roboto" panose="02000000000000000000" pitchFamily="2" charset="0"/>
                <a:ea typeface="思源黑体 CN Regular" panose="020B0500000000000000" pitchFamily="34" charset="-122"/>
              </a:rPr>
              <a:t>personalized preview </a:t>
            </a:r>
            <a:r>
              <a:rPr lang="en-US" altLang="zh-CN" dirty="0">
                <a:latin typeface="Roboto" panose="02000000000000000000" pitchFamily="2" charset="0"/>
                <a:ea typeface="思源黑体 CN Regular" panose="020B0500000000000000" pitchFamily="34" charset="-122"/>
              </a:rPr>
              <a:t>of a surgery</a:t>
            </a:r>
            <a:endParaRPr lang="en-US" altLang="zh-CN" dirty="0">
              <a:latin typeface="Roboto" panose="02000000000000000000" pitchFamily="2" charset="0"/>
              <a:ea typeface="思源黑体 CN Regular" panose="020B0500000000000000" pitchFamily="34" charset="-122"/>
            </a:endParaRPr>
          </a:p>
          <a:p>
            <a:pPr marL="914400" lvl="1" indent="-457200">
              <a:buFont typeface="+mj-ea"/>
              <a:buAutoNum type="circleNumDbPlain"/>
            </a:pPr>
            <a:r>
              <a:rPr lang="en-US" altLang="zh-CN" dirty="0">
                <a:latin typeface="Roboto" panose="02000000000000000000" pitchFamily="2" charset="0"/>
                <a:ea typeface="思源黑体 CN Regular" panose="020B0500000000000000" pitchFamily="34" charset="-122"/>
              </a:rPr>
              <a:t>Lack of intuitive </a:t>
            </a:r>
            <a:r>
              <a:rPr lang="en-US" altLang="zh-CN" dirty="0">
                <a:solidFill>
                  <a:srgbClr val="C00000"/>
                </a:solidFill>
                <a:latin typeface="Roboto" panose="02000000000000000000" pitchFamily="2" charset="0"/>
                <a:ea typeface="思源黑体 CN Regular" panose="020B0500000000000000" pitchFamily="34" charset="-122"/>
              </a:rPr>
              <a:t>preview of effects</a:t>
            </a:r>
            <a:r>
              <a:rPr lang="en-US" altLang="zh-CN" dirty="0">
                <a:latin typeface="Roboto" panose="02000000000000000000" pitchFamily="2" charset="0"/>
                <a:ea typeface="思源黑体 CN Regular" panose="020B0500000000000000" pitchFamily="34" charset="-122"/>
              </a:rPr>
              <a:t> after surgery</a:t>
            </a:r>
            <a:endParaRPr lang="en-US" altLang="zh-CN" dirty="0">
              <a:latin typeface="Roboto" panose="02000000000000000000" pitchFamily="2" charset="0"/>
              <a:ea typeface="思源黑体 CN Regular" panose="020B0500000000000000" pitchFamily="34" charset="-122"/>
            </a:endParaRPr>
          </a:p>
          <a:p>
            <a:pPr marL="457200" indent="-457200">
              <a:buFont typeface="+mj-ea"/>
              <a:buAutoNum type="arabicPeriod"/>
            </a:pPr>
            <a:r>
              <a:rPr lang="en-US" altLang="zh-CN" dirty="0">
                <a:latin typeface="Roboto" panose="02000000000000000000" pitchFamily="2" charset="0"/>
                <a:ea typeface="思源黑体 CN Regular" panose="020B0500000000000000" pitchFamily="34" charset="-122"/>
              </a:rPr>
              <a:t>Medical model training needs</a:t>
            </a:r>
            <a:endParaRPr lang="en-US" altLang="zh-CN" dirty="0">
              <a:latin typeface="Roboto" panose="02000000000000000000" pitchFamily="2" charset="0"/>
              <a:ea typeface="思源黑体 CN Regular" panose="020B0500000000000000" pitchFamily="34" charset="-122"/>
            </a:endParaRPr>
          </a:p>
          <a:p>
            <a:pPr marL="914400" lvl="1" indent="-457200">
              <a:buFont typeface="+mj-ea"/>
              <a:buAutoNum type="circleNumDbPlain"/>
            </a:pPr>
            <a:r>
              <a:rPr lang="en-US" altLang="zh-CN" dirty="0">
                <a:latin typeface="Roboto" panose="02000000000000000000" pitchFamily="2" charset="0"/>
                <a:ea typeface="思源黑体 CN Regular" panose="020B0500000000000000" pitchFamily="34" charset="-122"/>
              </a:rPr>
              <a:t>Datasets are not complete videos, but extraction of frames</a:t>
            </a:r>
            <a:endParaRPr lang="en-US" altLang="zh-CN" dirty="0">
              <a:latin typeface="Roboto" panose="02000000000000000000" pitchFamily="2" charset="0"/>
              <a:ea typeface="思源黑体 CN Regular" panose="020B0500000000000000" pitchFamily="34" charset="-122"/>
            </a:endParaRPr>
          </a:p>
          <a:p>
            <a:pPr marL="914400" lvl="1" indent="-457200">
              <a:buFont typeface="+mj-ea"/>
              <a:buAutoNum type="circleNumDbPlain"/>
            </a:pPr>
            <a:r>
              <a:rPr lang="en-US" altLang="zh-CN" dirty="0">
                <a:latin typeface="Roboto" panose="02000000000000000000" pitchFamily="2" charset="0"/>
                <a:ea typeface="思源黑体 CN Regular" panose="020B0500000000000000" pitchFamily="34" charset="-122"/>
              </a:rPr>
              <a:t>Lack of video datasets in rare surgical cases</a:t>
            </a:r>
            <a:endParaRPr lang="en-US" altLang="zh-CN" dirty="0">
              <a:latin typeface="Roboto" panose="02000000000000000000" pitchFamily="2" charset="0"/>
              <a:ea typeface="思源黑体 CN Regular" panose="020B0500000000000000" pitchFamily="34" charset="-122"/>
            </a:endParaRPr>
          </a:p>
          <a:p>
            <a:pPr lvl="1"/>
            <a:endParaRPr lang="en-US" altLang="zh-CN" dirty="0">
              <a:latin typeface="Roboto" panose="02000000000000000000" pitchFamily="2" charset="0"/>
              <a:ea typeface="思源黑体 CN Regular" panose="020B0500000000000000" pitchFamily="34" charset="-122"/>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3"/>
          <p:cNvSpPr>
            <a:spLocks noGrp="1"/>
          </p:cNvSpPr>
          <p:nvPr>
            <p:ph type="ftr" sz="quarter" idx="11"/>
          </p:nvPr>
        </p:nvSpPr>
        <p:spPr/>
        <p:txBody>
          <a:bodyPr/>
          <a:p>
            <a:r>
              <a:rPr lang="en-US" altLang="zh-CN"/>
              <a:t>Surgical Video Generation</a:t>
            </a:r>
            <a:endParaRPr lang="zh-CN" altLang="en-US"/>
          </a:p>
        </p:txBody>
      </p:sp>
      <p:sp>
        <p:nvSpPr>
          <p:cNvPr id="5" name="灯片编号占位符 4"/>
          <p:cNvSpPr>
            <a:spLocks noGrp="1"/>
          </p:cNvSpPr>
          <p:nvPr>
            <p:ph type="sldNum" sz="quarter" idx="12"/>
          </p:nvPr>
        </p:nvSpPr>
        <p:spPr/>
        <p:txBody>
          <a:bodyPr/>
          <a:p>
            <a:fld id="{B60C93F4-9D1A-40EB-810D-A138D0E94068}" type="slidenum">
              <a:rPr lang="zh-CN" altLang="en-US" smtClean="0"/>
            </a:fld>
            <a:endParaRPr lang="zh-CN" altLang="en-US"/>
          </a:p>
        </p:txBody>
      </p:sp>
      <p:sp>
        <p:nvSpPr>
          <p:cNvPr id="6" name="文本框 5"/>
          <p:cNvSpPr txBox="1"/>
          <p:nvPr/>
        </p:nvSpPr>
        <p:spPr>
          <a:xfrm>
            <a:off x="2909570" y="2044700"/>
            <a:ext cx="6373495" cy="2768600"/>
          </a:xfrm>
          <a:prstGeom prst="rect">
            <a:avLst/>
          </a:prstGeom>
          <a:noFill/>
        </p:spPr>
        <p:txBody>
          <a:bodyPr wrap="square" rtlCol="0">
            <a:spAutoFit/>
          </a:bodyPr>
          <a:p>
            <a:r>
              <a:rPr lang="en-US" altLang="zh-CN" sz="4400">
                <a:latin typeface="Roboto" panose="02000000000000000000" pitchFamily="2" charset="0"/>
                <a:cs typeface="Roboto" panose="02000000000000000000" pitchFamily="2" charset="0"/>
              </a:rPr>
              <a:t>Content:</a:t>
            </a:r>
            <a:endParaRPr lang="en-US" altLang="zh-CN" sz="4400">
              <a:latin typeface="Roboto" panose="02000000000000000000" pitchFamily="2" charset="0"/>
              <a:cs typeface="Roboto" panose="02000000000000000000" pitchFamily="2" charset="0"/>
            </a:endParaRPr>
          </a:p>
          <a:p>
            <a:endParaRPr lang="en-US" altLang="zh-CN">
              <a:latin typeface="Roboto" panose="02000000000000000000" pitchFamily="2" charset="0"/>
              <a:cs typeface="Roboto" panose="02000000000000000000" pitchFamily="2" charset="0"/>
            </a:endParaRPr>
          </a:p>
          <a:p>
            <a:pPr marL="457200" indent="-457200">
              <a:buFont typeface="Arial" panose="020B0604020202020204" pitchFamily="34" charset="0"/>
              <a:buChar char="•"/>
            </a:pPr>
            <a:r>
              <a:rPr lang="en-US" altLang="zh-CN" sz="2800">
                <a:latin typeface="Roboto" panose="02000000000000000000" pitchFamily="2" charset="0"/>
                <a:cs typeface="Roboto" panose="02000000000000000000" pitchFamily="2" charset="0"/>
              </a:rPr>
              <a:t>PSNR: </a:t>
            </a:r>
            <a:r>
              <a:rPr lang="en-US" altLang="zh-CN" sz="2400">
                <a:sym typeface="+mn-ea"/>
              </a:rPr>
              <a:t>Peak Signal-to-Noise Ratio</a:t>
            </a:r>
            <a:endParaRPr lang="en-US" altLang="zh-CN" sz="2800">
              <a:latin typeface="Roboto" panose="02000000000000000000" pitchFamily="2" charset="0"/>
              <a:cs typeface="Roboto" panose="02000000000000000000" pitchFamily="2" charset="0"/>
            </a:endParaRPr>
          </a:p>
          <a:p>
            <a:pPr marL="457200" indent="-457200">
              <a:buFont typeface="Arial" panose="020B0604020202020204" pitchFamily="34" charset="0"/>
              <a:buChar char="•"/>
            </a:pPr>
            <a:r>
              <a:rPr lang="en-US" altLang="zh-CN" sz="2800">
                <a:latin typeface="Roboto" panose="02000000000000000000" pitchFamily="2" charset="0"/>
                <a:cs typeface="Roboto" panose="02000000000000000000" pitchFamily="2" charset="0"/>
              </a:rPr>
              <a:t>SSIM: </a:t>
            </a:r>
            <a:r>
              <a:rPr lang="en-US" altLang="zh-CN" sz="2400">
                <a:sym typeface="+mn-ea"/>
              </a:rPr>
              <a:t>Structured Similarity Index Measure</a:t>
            </a:r>
            <a:endParaRPr lang="en-US" altLang="zh-CN" sz="2800">
              <a:latin typeface="Roboto" panose="02000000000000000000" pitchFamily="2" charset="0"/>
              <a:cs typeface="Roboto" panose="02000000000000000000" pitchFamily="2" charset="0"/>
            </a:endParaRPr>
          </a:p>
          <a:p>
            <a:pPr marL="457200" indent="-457200">
              <a:buFont typeface="Arial" panose="020B0604020202020204" pitchFamily="34" charset="0"/>
              <a:buChar char="•"/>
            </a:pPr>
            <a:r>
              <a:rPr lang="en-US" altLang="zh-CN" sz="2800">
                <a:latin typeface="Roboto" panose="02000000000000000000" pitchFamily="2" charset="0"/>
                <a:cs typeface="Roboto" panose="02000000000000000000" pitchFamily="2" charset="0"/>
              </a:rPr>
              <a:t>FID: </a:t>
            </a:r>
            <a:r>
              <a:rPr lang="en-US" altLang="zh-CN" sz="2400">
                <a:sym typeface="+mn-ea"/>
              </a:rPr>
              <a:t>Fréchet Inception Distance</a:t>
            </a:r>
            <a:endParaRPr lang="en-US" altLang="zh-CN" sz="2400">
              <a:latin typeface="Roboto" panose="02000000000000000000" pitchFamily="2" charset="0"/>
              <a:cs typeface="Roboto" panose="02000000000000000000" pitchFamily="2" charset="0"/>
            </a:endParaRPr>
          </a:p>
          <a:p>
            <a:pPr marL="457200" indent="-457200">
              <a:buFont typeface="Arial" panose="020B0604020202020204" pitchFamily="34" charset="0"/>
              <a:buChar char="•"/>
            </a:pPr>
            <a:r>
              <a:rPr lang="en-US" altLang="zh-CN" sz="2800">
                <a:latin typeface="Roboto" panose="02000000000000000000" pitchFamily="2" charset="0"/>
                <a:cs typeface="Roboto" panose="02000000000000000000" pitchFamily="2" charset="0"/>
              </a:rPr>
              <a:t>CLIPSM: </a:t>
            </a:r>
            <a:r>
              <a:rPr lang="en-US" altLang="zh-CN" sz="2400">
                <a:sym typeface="+mn-ea"/>
              </a:rPr>
              <a:t>CLIP Similarity</a:t>
            </a:r>
            <a:endParaRPr lang="en-US" altLang="zh-CN" sz="2400">
              <a:latin typeface="Roboto" panose="02000000000000000000" pitchFamily="2" charset="0"/>
              <a:cs typeface="Roboto" panose="02000000000000000000" pitchFamily="2"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3"/>
          <p:cNvSpPr>
            <a:spLocks noGrp="1"/>
          </p:cNvSpPr>
          <p:nvPr>
            <p:ph type="ftr" sz="quarter" idx="11"/>
          </p:nvPr>
        </p:nvSpPr>
        <p:spPr/>
        <p:txBody>
          <a:bodyPr/>
          <a:p>
            <a:r>
              <a:rPr lang="en-US" altLang="zh-CN"/>
              <a:t>Surgical Video Generation</a:t>
            </a:r>
            <a:endParaRPr lang="zh-CN" altLang="en-US"/>
          </a:p>
        </p:txBody>
      </p:sp>
      <p:sp>
        <p:nvSpPr>
          <p:cNvPr id="5" name="灯片编号占位符 4"/>
          <p:cNvSpPr>
            <a:spLocks noGrp="1"/>
          </p:cNvSpPr>
          <p:nvPr>
            <p:ph type="sldNum" sz="quarter" idx="12"/>
          </p:nvPr>
        </p:nvSpPr>
        <p:spPr/>
        <p:txBody>
          <a:bodyPr/>
          <a:p>
            <a:fld id="{B60C93F4-9D1A-40EB-810D-A138D0E94068}" type="slidenum">
              <a:rPr lang="zh-CN" altLang="en-US" smtClean="0"/>
            </a:fld>
            <a:endParaRPr lang="zh-CN" altLang="en-US"/>
          </a:p>
        </p:txBody>
      </p:sp>
      <p:sp>
        <p:nvSpPr>
          <p:cNvPr id="6" name="文本框 5"/>
          <p:cNvSpPr txBox="1"/>
          <p:nvPr/>
        </p:nvSpPr>
        <p:spPr>
          <a:xfrm>
            <a:off x="707390" y="386715"/>
            <a:ext cx="10775315" cy="3353435"/>
          </a:xfrm>
          <a:prstGeom prst="rect">
            <a:avLst/>
          </a:prstGeom>
          <a:noFill/>
        </p:spPr>
        <p:txBody>
          <a:bodyPr wrap="square" rtlCol="0">
            <a:spAutoFit/>
          </a:bodyPr>
          <a:p>
            <a:r>
              <a:rPr lang="en-US" altLang="zh-CN" sz="4400" b="1"/>
              <a:t>PSNR</a:t>
            </a:r>
            <a:r>
              <a:rPr lang="en-US" altLang="zh-CN" sz="3200"/>
              <a:t>: Peak Signal-to-Noise Ratio</a:t>
            </a:r>
            <a:endParaRPr lang="en-US" altLang="zh-CN" sz="3200"/>
          </a:p>
          <a:p>
            <a:endParaRPr lang="en-US" altLang="zh-CN" sz="2400"/>
          </a:p>
          <a:p>
            <a:pPr marL="342900" indent="-342900">
              <a:buFont typeface="Arial" panose="020B0604020202020204" pitchFamily="34" charset="0"/>
              <a:buChar char="•"/>
            </a:pPr>
            <a:r>
              <a:rPr lang="en-US" altLang="zh-CN" sz="2400"/>
              <a:t>The ratio between the maximum possible power of an image and the power of corrupting noise that affects the quality of its representation.</a:t>
            </a:r>
            <a:endParaRPr lang="en-US" altLang="zh-CN" sz="2400"/>
          </a:p>
          <a:p>
            <a:pPr marL="342900" indent="-342900">
              <a:buFont typeface="Arial" panose="020B0604020202020204" pitchFamily="34" charset="0"/>
              <a:buChar char="•"/>
            </a:pPr>
            <a:r>
              <a:rPr lang="en-US" altLang="zh-CN" sz="2400"/>
              <a:t>Higher is better. </a:t>
            </a:r>
            <a:endParaRPr lang="en-US" altLang="zh-CN" sz="2400"/>
          </a:p>
          <a:p>
            <a:pPr marL="342900" indent="-342900">
              <a:buFont typeface="Arial" panose="020B0604020202020204" pitchFamily="34" charset="0"/>
              <a:buChar char="•"/>
            </a:pPr>
            <a:r>
              <a:rPr lang="en-US" altLang="zh-CN" sz="2400" b="1"/>
              <a:t>PSNR*</a:t>
            </a:r>
            <a:r>
              <a:rPr lang="en-US" altLang="zh-CN" sz="2400"/>
              <a:t>: Ensures that each pixel has equal weight in the evaluation, rather than each frame having equal weight. This is very important for assessing regions with different numbers of pixels (e.g., partially occluded areas).</a:t>
            </a:r>
            <a:endParaRPr lang="en-US" altLang="zh-CN" sz="2400"/>
          </a:p>
        </p:txBody>
      </p:sp>
      <p:sp>
        <p:nvSpPr>
          <p:cNvPr id="7" name="文本框 6"/>
          <p:cNvSpPr txBox="1"/>
          <p:nvPr/>
        </p:nvSpPr>
        <p:spPr>
          <a:xfrm>
            <a:off x="707390" y="3916680"/>
            <a:ext cx="10775315" cy="1999615"/>
          </a:xfrm>
          <a:prstGeom prst="rect">
            <a:avLst/>
          </a:prstGeom>
          <a:noFill/>
        </p:spPr>
        <p:txBody>
          <a:bodyPr wrap="square" rtlCol="0">
            <a:spAutoFit/>
          </a:bodyPr>
          <a:p>
            <a:r>
              <a:rPr lang="en-US" altLang="zh-CN" sz="4400" b="1"/>
              <a:t>SSIM</a:t>
            </a:r>
            <a:r>
              <a:rPr lang="en-US" altLang="zh-CN" sz="3200"/>
              <a:t>: Structured Similarity Index Measure</a:t>
            </a:r>
            <a:endParaRPr lang="en-US" altLang="zh-CN" sz="3200"/>
          </a:p>
          <a:p>
            <a:endParaRPr lang="en-US" altLang="zh-CN" sz="3200"/>
          </a:p>
          <a:p>
            <a:pPr marL="342900" indent="-342900">
              <a:buFont typeface="Arial" panose="020B0604020202020204" pitchFamily="34" charset="0"/>
              <a:buChar char="•"/>
            </a:pPr>
            <a:r>
              <a:rPr lang="en-US" altLang="zh-CN" sz="2400"/>
              <a:t>Measures the perceptual and structure difference between the two images. </a:t>
            </a:r>
            <a:endParaRPr lang="en-US" altLang="zh-CN" sz="2400"/>
          </a:p>
          <a:p>
            <a:pPr marL="342900" indent="-342900">
              <a:buFont typeface="Arial" panose="020B0604020202020204" pitchFamily="34" charset="0"/>
              <a:buChar char="•"/>
            </a:pPr>
            <a:r>
              <a:rPr lang="en-US" altLang="zh-CN" sz="2400"/>
              <a:t>Higher is better. </a:t>
            </a:r>
            <a:endParaRPr lang="en-US" altLang="zh-CN"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3"/>
          <p:cNvSpPr>
            <a:spLocks noGrp="1"/>
          </p:cNvSpPr>
          <p:nvPr>
            <p:ph type="ftr" sz="quarter" idx="11"/>
          </p:nvPr>
        </p:nvSpPr>
        <p:spPr/>
        <p:txBody>
          <a:bodyPr/>
          <a:p>
            <a:r>
              <a:rPr lang="en-US" altLang="zh-CN"/>
              <a:t>Surgical Video Generation</a:t>
            </a:r>
            <a:endParaRPr lang="zh-CN" altLang="en-US"/>
          </a:p>
        </p:txBody>
      </p:sp>
      <p:sp>
        <p:nvSpPr>
          <p:cNvPr id="5" name="灯片编号占位符 4"/>
          <p:cNvSpPr>
            <a:spLocks noGrp="1"/>
          </p:cNvSpPr>
          <p:nvPr>
            <p:ph type="sldNum" sz="quarter" idx="12"/>
          </p:nvPr>
        </p:nvSpPr>
        <p:spPr/>
        <p:txBody>
          <a:bodyPr/>
          <a:p>
            <a:fld id="{B60C93F4-9D1A-40EB-810D-A138D0E94068}" type="slidenum">
              <a:rPr lang="zh-CN" altLang="en-US" smtClean="0"/>
            </a:fld>
            <a:endParaRPr lang="zh-CN" altLang="en-US"/>
          </a:p>
        </p:txBody>
      </p:sp>
      <p:sp>
        <p:nvSpPr>
          <p:cNvPr id="6" name="文本框 5"/>
          <p:cNvSpPr txBox="1"/>
          <p:nvPr/>
        </p:nvSpPr>
        <p:spPr>
          <a:xfrm>
            <a:off x="707390" y="308610"/>
            <a:ext cx="10775315" cy="2738120"/>
          </a:xfrm>
          <a:prstGeom prst="rect">
            <a:avLst/>
          </a:prstGeom>
          <a:noFill/>
        </p:spPr>
        <p:txBody>
          <a:bodyPr wrap="square" rtlCol="0">
            <a:spAutoFit/>
          </a:bodyPr>
          <a:p>
            <a:r>
              <a:rPr lang="en-US" altLang="zh-CN" sz="4400" b="1"/>
              <a:t>FID</a:t>
            </a:r>
            <a:r>
              <a:rPr lang="en-US" altLang="zh-CN" sz="3200"/>
              <a:t>: Fréchet Inception Distance</a:t>
            </a:r>
            <a:endParaRPr lang="en-US" altLang="zh-CN" sz="3200"/>
          </a:p>
          <a:p>
            <a:endParaRPr lang="en-US" altLang="zh-CN" sz="3200"/>
          </a:p>
          <a:p>
            <a:pPr marL="342900" indent="-342900">
              <a:buFont typeface="Arial" panose="020B0604020202020204" pitchFamily="34" charset="0"/>
              <a:buChar char="•"/>
            </a:pPr>
            <a:r>
              <a:rPr lang="en-US" altLang="zh-CN" sz="2400"/>
              <a:t>Evaluates the similarity of generated images to real ones on the feature level.</a:t>
            </a:r>
            <a:endParaRPr lang="en-US" altLang="zh-CN" sz="2400"/>
          </a:p>
          <a:p>
            <a:pPr marL="342900" indent="-342900">
              <a:buFont typeface="Arial" panose="020B0604020202020204" pitchFamily="34" charset="0"/>
              <a:buChar char="•"/>
            </a:pPr>
            <a:r>
              <a:rPr lang="en-US" altLang="zh-CN" sz="2400"/>
              <a:t>Lower is better. </a:t>
            </a:r>
            <a:endParaRPr lang="en-US" altLang="zh-CN" sz="2400"/>
          </a:p>
          <a:p>
            <a:pPr marL="342900" indent="-342900">
              <a:buFont typeface="Arial" panose="020B0604020202020204" pitchFamily="34" charset="0"/>
              <a:buChar char="•"/>
            </a:pPr>
            <a:r>
              <a:rPr lang="en-US" altLang="zh-CN" sz="2400" b="1"/>
              <a:t>FVD </a:t>
            </a:r>
            <a:r>
              <a:rPr lang="en-US" altLang="zh-CN" sz="2400"/>
              <a:t>is to evaluate the temporal coherence of the content of a video,  in addition to the quality of each frame</a:t>
            </a:r>
            <a:endParaRPr lang="en-US" altLang="zh-CN" sz="2400"/>
          </a:p>
        </p:txBody>
      </p:sp>
      <p:sp>
        <p:nvSpPr>
          <p:cNvPr id="7" name="文本框 6"/>
          <p:cNvSpPr txBox="1"/>
          <p:nvPr/>
        </p:nvSpPr>
        <p:spPr>
          <a:xfrm>
            <a:off x="707390" y="3332480"/>
            <a:ext cx="10775315" cy="2738120"/>
          </a:xfrm>
          <a:prstGeom prst="rect">
            <a:avLst/>
          </a:prstGeom>
          <a:noFill/>
        </p:spPr>
        <p:txBody>
          <a:bodyPr wrap="square" rtlCol="0">
            <a:spAutoFit/>
          </a:bodyPr>
          <a:p>
            <a:r>
              <a:rPr lang="en-US" altLang="zh-CN" sz="4400" b="1"/>
              <a:t>CLIPSIM</a:t>
            </a:r>
            <a:r>
              <a:rPr lang="en-US" altLang="zh-CN" sz="3200"/>
              <a:t>: CLIP Similarity</a:t>
            </a:r>
            <a:endParaRPr lang="en-US" altLang="zh-CN" sz="3200"/>
          </a:p>
          <a:p>
            <a:endParaRPr lang="en-US" altLang="zh-CN" sz="3200"/>
          </a:p>
          <a:p>
            <a:pPr marL="342900" indent="-342900">
              <a:buFont typeface="Arial" panose="020B0604020202020204" pitchFamily="34" charset="0"/>
              <a:buChar char="•"/>
            </a:pPr>
            <a:r>
              <a:rPr lang="en-US" altLang="zh-CN" sz="2400"/>
              <a:t>Utilize the multi-modal model CLIP, which has zero-shot capabilities, to output text and image similarity. When used in video tasks, take the average of the similarity of each frame.</a:t>
            </a:r>
            <a:endParaRPr lang="en-US" altLang="zh-CN" sz="2400"/>
          </a:p>
          <a:p>
            <a:pPr marL="342900" indent="-342900">
              <a:buFont typeface="Arial" panose="020B0604020202020204" pitchFamily="34" charset="0"/>
              <a:buChar char="•"/>
            </a:pPr>
            <a:r>
              <a:rPr lang="en-US" altLang="zh-CN" sz="2400"/>
              <a:t>Higher is better. </a:t>
            </a:r>
            <a:endParaRPr lang="en-US" altLang="zh-CN"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400" dirty="0">
                <a:sym typeface="+mn-ea"/>
              </a:rPr>
              <a:t>Further Works</a:t>
            </a:r>
            <a:endParaRPr lang="zh-CN" altLang="en-US" sz="4400" dirty="0">
              <a:latin typeface="Roboto" panose="02000000000000000000" pitchFamily="2" charset="0"/>
              <a:ea typeface="思源黑体 CN Medium" panose="020B0600000000000000" pitchFamily="34" charset="-122"/>
            </a:endParaRPr>
          </a:p>
        </p:txBody>
      </p:sp>
      <p:sp>
        <p:nvSpPr>
          <p:cNvPr id="3" name="副标题 2"/>
          <p:cNvSpPr>
            <a:spLocks noGrp="1"/>
          </p:cNvSpPr>
          <p:nvPr>
            <p:ph type="subTitle" idx="1"/>
          </p:nvPr>
        </p:nvSpPr>
        <p:spPr/>
        <p:txBody>
          <a:bodyPr/>
          <a:lstStyle/>
          <a:p>
            <a:endParaRPr lang="zh-CN" altLang="en-US" dirty="0">
              <a:latin typeface="Roboto" panose="02000000000000000000" pitchFamily="2" charset="0"/>
              <a:ea typeface="思源黑体 CN Medium" panose="020B0600000000000000" pitchFamily="34" charset="-122"/>
            </a:endParaRPr>
          </a:p>
        </p:txBody>
      </p:sp>
      <p:sp>
        <p:nvSpPr>
          <p:cNvPr id="8" name="页脚占位符 7"/>
          <p:cNvSpPr>
            <a:spLocks noGrp="1"/>
          </p:cNvSpPr>
          <p:nvPr>
            <p:ph type="ftr" sz="quarter" idx="11"/>
          </p:nvPr>
        </p:nvSpPr>
        <p:spPr/>
        <p:txBody>
          <a:bodyPr/>
          <a:lstStyle/>
          <a:p>
            <a:r>
              <a:rPr lang="en-US" altLang="zh-CN"/>
              <a:t>Surgical Video Generation</a:t>
            </a:r>
            <a:endParaRPr lang="zh-CN" altLang="en-US"/>
          </a:p>
        </p:txBody>
      </p:sp>
      <p:sp>
        <p:nvSpPr>
          <p:cNvPr id="9" name="灯片编号占位符 8"/>
          <p:cNvSpPr>
            <a:spLocks noGrp="1"/>
          </p:cNvSpPr>
          <p:nvPr>
            <p:ph type="sldNum" sz="quarter" idx="12"/>
          </p:nvPr>
        </p:nvSpPr>
        <p:spPr/>
        <p:txBody>
          <a:bodyPr/>
          <a:lstStyle/>
          <a:p>
            <a:fld id="{9A2FB260-2F97-4C91-A476-78E4D88CDC4A}" type="slidenum">
              <a:rPr lang="zh-CN" altLang="en-US" smtClean="0"/>
            </a:fld>
            <a:endParaRPr lang="zh-CN" altLang="en-US"/>
          </a:p>
        </p:txBody>
      </p:sp>
      <p:sp>
        <p:nvSpPr>
          <p:cNvPr id="4" name="矩形 3"/>
          <p:cNvSpPr/>
          <p:nvPr/>
        </p:nvSpPr>
        <p:spPr>
          <a:xfrm>
            <a:off x="0" y="563563"/>
            <a:ext cx="3181350" cy="9334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Roboto" panose="02000000000000000000" pitchFamily="2" charset="0"/>
                <a:ea typeface="Roboto" panose="02000000000000000000" pitchFamily="2" charset="0"/>
              </a:rPr>
              <a:t>PART IV</a:t>
            </a:r>
            <a:endParaRPr lang="zh-CN" altLang="en-US" sz="4400" dirty="0">
              <a:latin typeface="Roboto" panose="02000000000000000000"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Roboto" panose="02000000000000000000" pitchFamily="2" charset="0"/>
                <a:ea typeface="思源黑体 CN Medium" panose="020B0600000000000000" pitchFamily="34" charset="-122"/>
              </a:rPr>
              <a:t>Main Idea</a:t>
            </a:r>
            <a:endParaRPr lang="en-US" altLang="zh-CN" dirty="0">
              <a:latin typeface="Roboto" panose="02000000000000000000" pitchFamily="2" charset="0"/>
              <a:ea typeface="思源黑体 CN Medium" panose="020B0600000000000000" pitchFamily="34" charset="-122"/>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3" name="内容占位符 2"/>
          <p:cNvSpPr>
            <a:spLocks noGrp="1"/>
          </p:cNvSpPr>
          <p:nvPr>
            <p:ph idx="1"/>
          </p:nvPr>
        </p:nvSpPr>
        <p:spPr>
          <a:xfrm>
            <a:off x="838198" y="1825625"/>
            <a:ext cx="10210015" cy="4351338"/>
          </a:xfrm>
        </p:spPr>
        <p:txBody>
          <a:bodyPr>
            <a:normAutofit/>
          </a:bodyPr>
          <a:lstStyle/>
          <a:p>
            <a:pPr marL="0" indent="0"/>
            <a:r>
              <a:rPr lang="en-US" altLang="zh-CN" dirty="0">
                <a:latin typeface="Roboto" panose="02000000000000000000" pitchFamily="2" charset="0"/>
                <a:ea typeface="思源黑体 CN Regular" panose="020B0500000000000000" pitchFamily="34" charset="-122"/>
              </a:rPr>
              <a:t>Integrate </a:t>
            </a:r>
            <a:r>
              <a:rPr lang="en-US" altLang="zh-CN" dirty="0">
                <a:latin typeface="Roboto" panose="02000000000000000000" pitchFamily="2" charset="0"/>
                <a:ea typeface="思源黑体 CN Regular" panose="020B0500000000000000" pitchFamily="34" charset="-122"/>
              </a:rPr>
              <a:t>video diffusion models to learn the motion.</a:t>
            </a:r>
            <a:endParaRPr lang="en-US" altLang="zh-CN" dirty="0">
              <a:latin typeface="Roboto" panose="02000000000000000000" pitchFamily="2" charset="0"/>
              <a:ea typeface="思源黑体 CN Regular" panose="020B0500000000000000" pitchFamily="34" charset="-122"/>
            </a:endParaRPr>
          </a:p>
          <a:p>
            <a:pPr marL="0" indent="0"/>
            <a:endParaRPr lang="en-US" altLang="zh-CN" dirty="0">
              <a:latin typeface="Roboto" panose="02000000000000000000" pitchFamily="2" charset="0"/>
              <a:ea typeface="思源黑体 CN Regular" panose="020B0500000000000000" pitchFamily="34" charset="-122"/>
            </a:endParaRPr>
          </a:p>
          <a:p>
            <a:pPr marL="0" indent="0"/>
            <a:r>
              <a:rPr lang="en-US" altLang="zh-CN" dirty="0">
                <a:latin typeface="Roboto" panose="02000000000000000000" pitchFamily="2" charset="0"/>
                <a:ea typeface="思源黑体 CN Regular" panose="020B0500000000000000" pitchFamily="34" charset="-122"/>
              </a:rPr>
              <a:t>Modify LDMVFI for better frame interpolation.</a:t>
            </a:r>
            <a:endParaRPr lang="en-US" altLang="zh-CN" dirty="0">
              <a:latin typeface="Roboto" panose="02000000000000000000" pitchFamily="2" charset="0"/>
              <a:ea typeface="思源黑体 CN Regular" panose="020B0500000000000000" pitchFamily="34" charset="-122"/>
            </a:endParaRPr>
          </a:p>
          <a:p>
            <a:pPr marL="0" indent="0"/>
            <a:endParaRPr lang="en-US" altLang="zh-CN" dirty="0">
              <a:latin typeface="Roboto" panose="02000000000000000000" pitchFamily="2" charset="0"/>
              <a:ea typeface="思源黑体 CN Regular" panose="020B0500000000000000" pitchFamily="34" charset="-122"/>
            </a:endParaRPr>
          </a:p>
          <a:p>
            <a:pPr marL="0" indent="0"/>
            <a:r>
              <a:rPr lang="en-US" altLang="zh-CN" dirty="0">
                <a:latin typeface="Roboto" panose="02000000000000000000" pitchFamily="2" charset="0"/>
                <a:ea typeface="思源黑体 CN Regular" panose="020B0500000000000000" pitchFamily="34" charset="-122"/>
              </a:rPr>
              <a:t>Text to frames -&gt; generate video -&gt; frame interpolation.</a:t>
            </a:r>
            <a:endParaRPr lang="en-US" altLang="zh-CN" dirty="0">
              <a:latin typeface="Roboto" panose="02000000000000000000" pitchFamily="2" charset="0"/>
              <a:ea typeface="思源黑体 CN Regular" panose="020B0500000000000000" pitchFamily="34" charset="-122"/>
            </a:endParaRPr>
          </a:p>
          <a:p>
            <a:pPr marL="0" indent="0"/>
            <a:endParaRPr lang="zh-CN" altLang="en-US" dirty="0">
              <a:latin typeface="Roboto" panose="02000000000000000000" pitchFamily="2" charset="0"/>
              <a:ea typeface="思源黑体 CN Regular" panose="020B0500000000000000"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400" dirty="0">
                <a:latin typeface="Roboto" panose="02000000000000000000" pitchFamily="2" charset="0"/>
                <a:ea typeface="思源黑体 CN Medium" panose="020B0600000000000000" pitchFamily="34" charset="-122"/>
              </a:rPr>
              <a:t>Thanks for Your Attention</a:t>
            </a:r>
            <a:endParaRPr lang="zh-CN" altLang="en-US" sz="4400" dirty="0">
              <a:latin typeface="Roboto" panose="02000000000000000000" pitchFamily="2" charset="0"/>
              <a:ea typeface="思源黑体 CN Medium" panose="020B0600000000000000" pitchFamily="34" charset="-122"/>
            </a:endParaRPr>
          </a:p>
        </p:txBody>
      </p:sp>
      <p:sp>
        <p:nvSpPr>
          <p:cNvPr id="3" name="副标题 2"/>
          <p:cNvSpPr>
            <a:spLocks noGrp="1"/>
          </p:cNvSpPr>
          <p:nvPr>
            <p:ph type="subTitle" idx="1"/>
          </p:nvPr>
        </p:nvSpPr>
        <p:spPr/>
        <p:txBody>
          <a:bodyPr/>
          <a:lstStyle/>
          <a:p>
            <a:endParaRPr lang="zh-CN" altLang="en-US" dirty="0">
              <a:latin typeface="Roboto" panose="02000000000000000000" pitchFamily="2" charset="0"/>
              <a:ea typeface="思源黑体 CN Medium" panose="020B0600000000000000" pitchFamily="34" charset="-122"/>
            </a:endParaRPr>
          </a:p>
        </p:txBody>
      </p:sp>
      <p:sp>
        <p:nvSpPr>
          <p:cNvPr id="8" name="页脚占位符 7"/>
          <p:cNvSpPr>
            <a:spLocks noGrp="1"/>
          </p:cNvSpPr>
          <p:nvPr>
            <p:ph type="ftr" sz="quarter" idx="11"/>
          </p:nvPr>
        </p:nvSpPr>
        <p:spPr/>
        <p:txBody>
          <a:bodyPr/>
          <a:lstStyle/>
          <a:p>
            <a:r>
              <a:rPr lang="en-US" altLang="zh-CN"/>
              <a:t>Surgical Video Generation</a:t>
            </a:r>
            <a:endParaRPr lang="zh-CN" altLang="en-US"/>
          </a:p>
        </p:txBody>
      </p:sp>
      <p:sp>
        <p:nvSpPr>
          <p:cNvPr id="9" name="灯片编号占位符 8"/>
          <p:cNvSpPr>
            <a:spLocks noGrp="1"/>
          </p:cNvSpPr>
          <p:nvPr>
            <p:ph type="sldNum" sz="quarter" idx="12"/>
          </p:nvPr>
        </p:nvSpPr>
        <p:spPr/>
        <p:txBody>
          <a:bodyPr/>
          <a:lstStyle/>
          <a:p>
            <a:fld id="{9A2FB260-2F97-4C91-A476-78E4D88CDC4A}"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Roboto" panose="02000000000000000000" pitchFamily="2" charset="0"/>
                <a:ea typeface="思源黑体 CN Medium" panose="020B0600000000000000" pitchFamily="34" charset="-122"/>
              </a:rPr>
              <a:t>Modeling Tasks</a:t>
            </a:r>
            <a:endParaRPr lang="zh-CN" altLang="en-US" dirty="0">
              <a:latin typeface="Roboto" panose="02000000000000000000" pitchFamily="2" charset="0"/>
              <a:ea typeface="思源黑体 CN Medium" panose="020B0600000000000000" pitchFamily="34" charset="-122"/>
            </a:endParaRPr>
          </a:p>
        </p:txBody>
      </p:sp>
      <p:sp>
        <p:nvSpPr>
          <p:cNvPr id="3" name="内容占位符 2"/>
          <p:cNvSpPr>
            <a:spLocks noGrp="1"/>
          </p:cNvSpPr>
          <p:nvPr>
            <p:ph idx="1"/>
          </p:nvPr>
        </p:nvSpPr>
        <p:spPr>
          <a:xfrm>
            <a:off x="838199" y="1825625"/>
            <a:ext cx="10515600" cy="4351338"/>
          </a:xfrm>
        </p:spPr>
        <p:txBody>
          <a:bodyPr>
            <a:normAutofit/>
          </a:bodyPr>
          <a:lstStyle/>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sym typeface="+mn-ea"/>
              </a:rPr>
              <a:t>Generate Surgical </a:t>
            </a:r>
            <a:r>
              <a:rPr lang="en-US" altLang="zh-CN" dirty="0">
                <a:solidFill>
                  <a:srgbClr val="C00000"/>
                </a:solidFill>
                <a:latin typeface="Roboto" panose="02000000000000000000" pitchFamily="2" charset="0"/>
                <a:ea typeface="思源黑体 CN Regular" panose="020B0500000000000000" pitchFamily="34" charset="-122"/>
                <a:sym typeface="+mn-ea"/>
              </a:rPr>
              <a:t>Images </a:t>
            </a:r>
            <a:r>
              <a:rPr lang="en-US" altLang="zh-CN" dirty="0">
                <a:latin typeface="Roboto" panose="02000000000000000000" pitchFamily="2" charset="0"/>
                <a:ea typeface="思源黑体 CN Regular" panose="020B0500000000000000" pitchFamily="34" charset="-122"/>
                <a:sym typeface="+mn-ea"/>
              </a:rPr>
              <a:t>in Different Stages</a:t>
            </a:r>
            <a:endParaRPr lang="en-US" altLang="zh-CN" dirty="0">
              <a:latin typeface="Roboto" panose="02000000000000000000" pitchFamily="2" charset="0"/>
              <a:ea typeface="思源黑体 CN Regular" panose="020B0500000000000000" pitchFamily="34" charset="-122"/>
              <a:sym typeface="+mn-ea"/>
            </a:endParaRPr>
          </a:p>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rPr>
              <a:t>Generate Surgical </a:t>
            </a:r>
            <a:r>
              <a:rPr lang="en-US" altLang="zh-CN" dirty="0">
                <a:solidFill>
                  <a:srgbClr val="C00000"/>
                </a:solidFill>
                <a:latin typeface="Roboto" panose="02000000000000000000" pitchFamily="2" charset="0"/>
                <a:ea typeface="思源黑体 CN Regular" panose="020B0500000000000000" pitchFamily="34" charset="-122"/>
              </a:rPr>
              <a:t>Videos</a:t>
            </a:r>
            <a:r>
              <a:rPr lang="en-US" altLang="zh-CN" dirty="0">
                <a:latin typeface="Roboto" panose="02000000000000000000" pitchFamily="2" charset="0"/>
                <a:ea typeface="思源黑体 CN Regular" panose="020B0500000000000000" pitchFamily="34" charset="-122"/>
              </a:rPr>
              <a:t> in Different Stages</a:t>
            </a:r>
            <a:endParaRPr lang="en-US" altLang="zh-CN" dirty="0">
              <a:latin typeface="Roboto" panose="02000000000000000000" pitchFamily="2" charset="0"/>
              <a:ea typeface="思源黑体 CN Regular" panose="020B0500000000000000" pitchFamily="34" charset="-122"/>
            </a:endParaRPr>
          </a:p>
          <a:p>
            <a:pPr marL="514350" indent="-514350">
              <a:buFont typeface="+mj-lt"/>
              <a:buAutoNum type="arabicPeriod"/>
            </a:pPr>
            <a:r>
              <a:rPr lang="en-US" altLang="zh-CN" dirty="0">
                <a:latin typeface="Roboto" panose="02000000000000000000" pitchFamily="2" charset="0"/>
                <a:ea typeface="思源黑体 CN Regular" panose="020B0500000000000000" pitchFamily="34" charset="-122"/>
              </a:rPr>
              <a:t>Surgical Video </a:t>
            </a:r>
            <a:r>
              <a:rPr lang="en-US" altLang="zh-CN" dirty="0">
                <a:solidFill>
                  <a:srgbClr val="C00000"/>
                </a:solidFill>
                <a:latin typeface="Roboto" panose="02000000000000000000" pitchFamily="2" charset="0"/>
                <a:ea typeface="思源黑体 CN Regular" panose="020B0500000000000000" pitchFamily="34" charset="-122"/>
              </a:rPr>
              <a:t>Frame Interpolation</a:t>
            </a:r>
            <a:endParaRPr lang="en-US" altLang="zh-CN" dirty="0">
              <a:solidFill>
                <a:srgbClr val="C00000"/>
              </a:solidFill>
              <a:latin typeface="Roboto" panose="02000000000000000000" pitchFamily="2" charset="0"/>
              <a:ea typeface="思源黑体 CN Regular" panose="020B0500000000000000" pitchFamily="34" charset="-122"/>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000" dirty="0">
                <a:latin typeface="Roboto" panose="02000000000000000000" pitchFamily="2" charset="0"/>
                <a:ea typeface="思源黑体 CN Medium" panose="020B0600000000000000" pitchFamily="34" charset="-122"/>
              </a:rPr>
              <a:t>Video Generation</a:t>
            </a:r>
            <a:endParaRPr lang="zh-CN" altLang="en-US" sz="4000" dirty="0">
              <a:latin typeface="Roboto" panose="02000000000000000000" pitchFamily="2" charset="0"/>
              <a:ea typeface="思源黑体 CN Medium" panose="020B0600000000000000" pitchFamily="34" charset="-122"/>
            </a:endParaRPr>
          </a:p>
        </p:txBody>
      </p:sp>
      <p:sp>
        <p:nvSpPr>
          <p:cNvPr id="3" name="副标题 2"/>
          <p:cNvSpPr>
            <a:spLocks noGrp="1"/>
          </p:cNvSpPr>
          <p:nvPr>
            <p:ph type="subTitle" idx="1"/>
          </p:nvPr>
        </p:nvSpPr>
        <p:spPr/>
        <p:txBody>
          <a:bodyPr/>
          <a:lstStyle/>
          <a:p>
            <a:endParaRPr lang="zh-CN" altLang="en-US" dirty="0">
              <a:latin typeface="Roboto" panose="02000000000000000000" pitchFamily="2" charset="0"/>
              <a:ea typeface="思源黑体 CN Medium" panose="020B0600000000000000" pitchFamily="34" charset="-122"/>
            </a:endParaRPr>
          </a:p>
        </p:txBody>
      </p:sp>
      <p:sp>
        <p:nvSpPr>
          <p:cNvPr id="8" name="页脚占位符 7"/>
          <p:cNvSpPr>
            <a:spLocks noGrp="1"/>
          </p:cNvSpPr>
          <p:nvPr>
            <p:ph type="ftr" sz="quarter" idx="11"/>
          </p:nvPr>
        </p:nvSpPr>
        <p:spPr/>
        <p:txBody>
          <a:bodyPr/>
          <a:lstStyle/>
          <a:p>
            <a:r>
              <a:rPr lang="en-US" altLang="zh-CN"/>
              <a:t>Surgical Video Generation</a:t>
            </a:r>
            <a:endParaRPr lang="zh-CN" altLang="en-US"/>
          </a:p>
        </p:txBody>
      </p:sp>
      <p:sp>
        <p:nvSpPr>
          <p:cNvPr id="9" name="灯片编号占位符 8"/>
          <p:cNvSpPr>
            <a:spLocks noGrp="1"/>
          </p:cNvSpPr>
          <p:nvPr>
            <p:ph type="sldNum" sz="quarter" idx="12"/>
          </p:nvPr>
        </p:nvSpPr>
        <p:spPr/>
        <p:txBody>
          <a:bodyPr/>
          <a:lstStyle/>
          <a:p>
            <a:fld id="{9A2FB260-2F97-4C91-A476-78E4D88CDC4A}" type="slidenum">
              <a:rPr lang="zh-CN" altLang="en-US" smtClean="0"/>
            </a:fld>
            <a:endParaRPr lang="zh-CN" altLang="en-US"/>
          </a:p>
        </p:txBody>
      </p:sp>
      <p:sp>
        <p:nvSpPr>
          <p:cNvPr id="4" name="矩形 3"/>
          <p:cNvSpPr/>
          <p:nvPr/>
        </p:nvSpPr>
        <p:spPr>
          <a:xfrm>
            <a:off x="0" y="563563"/>
            <a:ext cx="3181350" cy="9334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Roboto" panose="02000000000000000000" pitchFamily="2" charset="0"/>
                <a:ea typeface="Roboto" panose="02000000000000000000" pitchFamily="2" charset="0"/>
              </a:rPr>
              <a:t>PART I</a:t>
            </a:r>
            <a:endParaRPr lang="zh-CN" altLang="en-US" sz="4400" dirty="0">
              <a:latin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865485" cy="1325880"/>
          </a:xfrm>
        </p:spPr>
        <p:txBody>
          <a:bodyPr>
            <a:noAutofit/>
          </a:bodyPr>
          <a:lstStyle/>
          <a:p>
            <a:r>
              <a:rPr lang="en-US" altLang="zh-CN">
                <a:latin typeface="Roboto" panose="02000000000000000000" pitchFamily="2" charset="0"/>
                <a:cs typeface="Roboto" panose="02000000000000000000" pitchFamily="2" charset="0"/>
                <a:sym typeface="+mn-ea"/>
              </a:rPr>
              <a:t>Content</a:t>
            </a:r>
            <a:endParaRPr lang="en-US" altLang="zh-CN" dirty="0">
              <a:latin typeface="Roboto" panose="02000000000000000000" pitchFamily="2" charset="0"/>
              <a:ea typeface="思源黑体 CN Medium" panose="020B0600000000000000" pitchFamily="34" charset="-122"/>
              <a:sym typeface="+mn-ea"/>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6" name="文本框 5"/>
          <p:cNvSpPr txBox="1"/>
          <p:nvPr/>
        </p:nvSpPr>
        <p:spPr>
          <a:xfrm>
            <a:off x="5344795" y="5814060"/>
            <a:ext cx="4064000" cy="368300"/>
          </a:xfrm>
          <a:prstGeom prst="rect">
            <a:avLst/>
          </a:prstGeom>
          <a:noFill/>
        </p:spPr>
        <p:txBody>
          <a:bodyPr wrap="square" rtlCol="0">
            <a:spAutoFit/>
          </a:bodyPr>
          <a:p>
            <a:endParaRPr lang="zh-CN" altLang="en-US"/>
          </a:p>
        </p:txBody>
      </p:sp>
      <p:sp>
        <p:nvSpPr>
          <p:cNvPr id="3" name="内容占位符 2"/>
          <p:cNvSpPr/>
          <p:nvPr>
            <p:ph idx="1"/>
          </p:nvPr>
        </p:nvSpPr>
        <p:spPr/>
        <p:txBody>
          <a:bodyPr>
            <a:noAutofit/>
          </a:bodyPr>
          <a:p>
            <a:pPr marL="0" lvl="1" indent="-285750" algn="l">
              <a:lnSpc>
                <a:spcPct val="100000"/>
              </a:lnSpc>
              <a:buFont typeface="Arial" panose="020B0604020202020204" pitchFamily="34" charset="0"/>
              <a:buChar char="•"/>
            </a:pPr>
            <a:r>
              <a:rPr lang="en-US" altLang="zh-CN" sz="2800" dirty="0">
                <a:latin typeface="Roboto" panose="02000000000000000000" pitchFamily="2" charset="0"/>
                <a:ea typeface="思源黑体 CN Medium" panose="020B0600000000000000" pitchFamily="34" charset="-122"/>
                <a:cs typeface="Roboto" panose="02000000000000000000" pitchFamily="2" charset="0"/>
                <a:sym typeface="+mn-ea"/>
              </a:rPr>
              <a:t>LVDM: </a:t>
            </a:r>
            <a:r>
              <a:rPr lang="en-US" altLang="zh-CN" sz="2400" dirty="0">
                <a:latin typeface="Roboto" panose="02000000000000000000" pitchFamily="2" charset="0"/>
                <a:ea typeface="思源黑体 CN Medium" panose="020B0600000000000000" pitchFamily="34" charset="-122"/>
                <a:cs typeface="Roboto" panose="02000000000000000000" pitchFamily="2" charset="0"/>
                <a:sym typeface="+mn-ea"/>
              </a:rPr>
              <a:t>A diffusion-based baseline method for efficient video generation</a:t>
            </a:r>
            <a:endParaRPr lang="en-US" altLang="zh-CN" sz="2000" dirty="0">
              <a:latin typeface="Roboto" panose="02000000000000000000" pitchFamily="2" charset="0"/>
              <a:ea typeface="思源黑体 CN Medium" panose="020B0600000000000000" pitchFamily="34" charset="-122"/>
              <a:cs typeface="Roboto" panose="02000000000000000000" pitchFamily="2" charset="0"/>
            </a:endParaRPr>
          </a:p>
          <a:p>
            <a:pPr marL="285750" indent="-285750" algn="l">
              <a:lnSpc>
                <a:spcPct val="100000"/>
              </a:lnSpc>
              <a:buFont typeface="Arial" panose="020B0604020202020204" pitchFamily="34" charset="0"/>
              <a:buChar char="•"/>
            </a:pPr>
            <a:r>
              <a:rPr lang="en-US" altLang="zh-CN" dirty="0">
                <a:latin typeface="Roboto" panose="02000000000000000000" pitchFamily="2" charset="0"/>
                <a:ea typeface="思源黑体 CN Medium" panose="020B0600000000000000" pitchFamily="34" charset="-122"/>
                <a:cs typeface="Roboto" panose="02000000000000000000" pitchFamily="2" charset="0"/>
                <a:sym typeface="+mn-ea"/>
              </a:rPr>
              <a:t>LAVIE: </a:t>
            </a:r>
            <a:r>
              <a:rPr lang="en-US" altLang="zh-CN" sz="2400" dirty="0">
                <a:latin typeface="Roboto" panose="02000000000000000000" pitchFamily="2" charset="0"/>
                <a:ea typeface="思源黑体 CN Medium" panose="020B0600000000000000" pitchFamily="34" charset="-122"/>
                <a:cs typeface="Roboto" panose="02000000000000000000" pitchFamily="2" charset="0"/>
                <a:sym typeface="+mn-ea"/>
              </a:rPr>
              <a:t>High-Quality Video Generation With Cascaded Latent Diffusion Models </a:t>
            </a:r>
            <a:endParaRPr lang="en-US" altLang="zh-CN" sz="2400" dirty="0">
              <a:latin typeface="Roboto" panose="02000000000000000000" pitchFamily="2" charset="0"/>
              <a:ea typeface="思源黑体 CN Medium" panose="020B0600000000000000" pitchFamily="34" charset="-122"/>
              <a:cs typeface="Roboto" panose="02000000000000000000" pitchFamily="2" charset="0"/>
              <a:sym typeface="+mn-ea"/>
            </a:endParaRPr>
          </a:p>
          <a:p>
            <a:pPr marL="285750" indent="-285750" algn="l">
              <a:lnSpc>
                <a:spcPct val="100000"/>
              </a:lnSpc>
              <a:buFont typeface="Arial" panose="020B0604020202020204" pitchFamily="34" charset="0"/>
              <a:buChar char="•"/>
            </a:pPr>
            <a:r>
              <a:rPr lang="en-US" altLang="zh-CN" dirty="0">
                <a:latin typeface="Roboto" panose="02000000000000000000" pitchFamily="2" charset="0"/>
                <a:ea typeface="思源黑体 CN Medium" panose="020B0600000000000000" pitchFamily="34" charset="-122"/>
                <a:cs typeface="Roboto" panose="02000000000000000000" pitchFamily="2" charset="0"/>
                <a:sym typeface="+mn-ea"/>
              </a:rPr>
              <a:t>SMA: </a:t>
            </a:r>
            <a:r>
              <a:rPr lang="en-US" altLang="zh-CN" sz="2400" dirty="0">
                <a:latin typeface="Roboto" panose="02000000000000000000" pitchFamily="2" charset="0"/>
                <a:ea typeface="思源黑体 CN Medium" panose="020B0600000000000000" pitchFamily="34" charset="-122"/>
                <a:cs typeface="Roboto" panose="02000000000000000000" pitchFamily="2" charset="0"/>
                <a:sym typeface="+mn-ea"/>
              </a:rPr>
              <a:t>Spectral Motion Alignment for Video Motion Transfer using Diffusion Models</a:t>
            </a:r>
            <a:r>
              <a:rPr lang="en-US" altLang="zh-CN" sz="2400" b="1" dirty="0">
                <a:latin typeface="Roboto" panose="02000000000000000000" pitchFamily="2" charset="0"/>
                <a:ea typeface="思源黑体 CN Medium" panose="020B0600000000000000" pitchFamily="34" charset="-122"/>
                <a:cs typeface="Roboto" panose="02000000000000000000" pitchFamily="2" charset="0"/>
                <a:sym typeface="+mn-ea"/>
              </a:rPr>
              <a:t> </a:t>
            </a:r>
            <a:endParaRPr lang="en-US" altLang="zh-CN" dirty="0">
              <a:latin typeface="Roboto" panose="02000000000000000000" pitchFamily="2" charset="0"/>
              <a:ea typeface="思源黑体 CN Medium" panose="020B0600000000000000" pitchFamily="34"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865485" cy="1325880"/>
          </a:xfrm>
        </p:spPr>
        <p:txBody>
          <a:bodyPr>
            <a:noAutofit/>
          </a:bodyPr>
          <a:lstStyle/>
          <a:p>
            <a:r>
              <a:rPr lang="en-US" altLang="zh-CN">
                <a:latin typeface="Roboto" panose="02000000000000000000" pitchFamily="2" charset="0"/>
                <a:cs typeface="Roboto" panose="02000000000000000000" pitchFamily="2" charset="0"/>
                <a:sym typeface="+mn-ea"/>
              </a:rPr>
              <a:t>Pipeline</a:t>
            </a:r>
            <a:endParaRPr lang="en-US" altLang="zh-CN" dirty="0">
              <a:latin typeface="Roboto" panose="02000000000000000000" pitchFamily="2" charset="0"/>
              <a:ea typeface="思源黑体 CN Medium" panose="020B0600000000000000" pitchFamily="34" charset="-122"/>
              <a:sym typeface="+mn-ea"/>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6" name="文本框 5"/>
          <p:cNvSpPr txBox="1"/>
          <p:nvPr/>
        </p:nvSpPr>
        <p:spPr>
          <a:xfrm>
            <a:off x="5344795" y="5814060"/>
            <a:ext cx="4064000" cy="368300"/>
          </a:xfrm>
          <a:prstGeom prst="rect">
            <a:avLst/>
          </a:prstGeom>
          <a:noFill/>
        </p:spPr>
        <p:txBody>
          <a:bodyPr wrap="square" rtlCol="0">
            <a:spAutoFit/>
          </a:bodyPr>
          <a:p>
            <a:endParaRPr lang="zh-CN" altLang="en-US"/>
          </a:p>
        </p:txBody>
      </p:sp>
      <p:sp>
        <p:nvSpPr>
          <p:cNvPr id="3" name="内容占位符 2"/>
          <p:cNvSpPr/>
          <p:nvPr>
            <p:ph idx="1"/>
          </p:nvPr>
        </p:nvSpPr>
        <p:spPr/>
        <p:txBody>
          <a:bodyPr>
            <a:normAutofit lnSpcReduction="20000"/>
          </a:bodyPr>
          <a:p>
            <a:pPr marL="285750" indent="-514350" algn="l">
              <a:buClrTx/>
              <a:buSzTx/>
            </a:pPr>
            <a:endParaRPr lang="en-US" altLang="zh-CN" dirty="0">
              <a:latin typeface="Roboto" panose="02000000000000000000" pitchFamily="2" charset="0"/>
              <a:ea typeface="思源黑体 CN Medium" panose="020B0600000000000000" pitchFamily="34" charset="-122"/>
              <a:cs typeface="+mj-cs"/>
            </a:endParaRPr>
          </a:p>
        </p:txBody>
      </p:sp>
      <p:pic>
        <p:nvPicPr>
          <p:cNvPr id="7" name="图片 6"/>
          <p:cNvPicPr>
            <a:picLocks noChangeAspect="1"/>
          </p:cNvPicPr>
          <p:nvPr/>
        </p:nvPicPr>
        <p:blipFill>
          <a:blip r:embed="rId1"/>
          <a:stretch>
            <a:fillRect/>
          </a:stretch>
        </p:blipFill>
        <p:spPr>
          <a:xfrm>
            <a:off x="838200" y="1620520"/>
            <a:ext cx="10854690" cy="39255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865485" cy="1325880"/>
          </a:xfrm>
        </p:spPr>
        <p:txBody>
          <a:bodyPr>
            <a:noAutofit/>
          </a:bodyPr>
          <a:lstStyle/>
          <a:p>
            <a:r>
              <a:rPr lang="en-US" altLang="zh-CN">
                <a:latin typeface="Roboto" panose="02000000000000000000" pitchFamily="2" charset="0"/>
                <a:cs typeface="Roboto" panose="02000000000000000000" pitchFamily="2" charset="0"/>
                <a:sym typeface="+mn-ea"/>
              </a:rPr>
              <a:t>Video Autoencoder</a:t>
            </a:r>
            <a:endParaRPr lang="zh-CN" altLang="en-US" dirty="0">
              <a:latin typeface="Roboto" panose="02000000000000000000" pitchFamily="2" charset="0"/>
              <a:ea typeface="思源黑体 CN Medium" panose="020B0600000000000000" pitchFamily="34" charset="-122"/>
              <a:cs typeface="Roboto" panose="02000000000000000000" pitchFamily="2" charset="0"/>
              <a:sym typeface="+mn-ea"/>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6" name="文本框 5"/>
          <p:cNvSpPr txBox="1"/>
          <p:nvPr/>
        </p:nvSpPr>
        <p:spPr>
          <a:xfrm>
            <a:off x="5344795" y="5814060"/>
            <a:ext cx="4064000" cy="368300"/>
          </a:xfrm>
          <a:prstGeom prst="rect">
            <a:avLst/>
          </a:prstGeom>
          <a:noFill/>
        </p:spPr>
        <p:txBody>
          <a:bodyPr wrap="square" rtlCol="0">
            <a:spAutoFit/>
          </a:bodyPr>
          <a:p>
            <a:endParaRPr lang="zh-CN" altLang="en-US"/>
          </a:p>
        </p:txBody>
      </p:sp>
      <p:sp>
        <p:nvSpPr>
          <p:cNvPr id="3" name="内容占位符 2"/>
          <p:cNvSpPr/>
          <p:nvPr>
            <p:ph idx="1"/>
          </p:nvPr>
        </p:nvSpPr>
        <p:spPr/>
        <p:txBody>
          <a:bodyPr>
            <a:normAutofit lnSpcReduction="20000"/>
          </a:bodyPr>
          <a:p>
            <a:pPr marL="285750" indent="-285750" algn="l">
              <a:lnSpc>
                <a:spcPct val="100000"/>
              </a:lnSpc>
              <a:buClrTx/>
              <a:buSzTx/>
            </a:pPr>
            <a:r>
              <a:rPr lang="en-US" altLang="zh-CN" dirty="0">
                <a:latin typeface="Roboto" panose="02000000000000000000" pitchFamily="2" charset="0"/>
                <a:ea typeface="思源黑体 CN Medium" panose="020B0600000000000000" pitchFamily="34" charset="-122"/>
                <a:cs typeface="Roboto" panose="02000000000000000000" pitchFamily="2" charset="0"/>
              </a:rPr>
              <a:t>A lightweight 3D autoencoder is used to compress the video, including an encoder E and a decoder D, both of which consist of several layers of 3D convolutions.</a:t>
            </a:r>
            <a:endParaRPr lang="zh-CN" altLang="en-US" dirty="0">
              <a:latin typeface="Roboto" panose="02000000000000000000" pitchFamily="2" charset="0"/>
              <a:ea typeface="思源黑体 CN Medium" panose="020B0600000000000000" pitchFamily="34" charset="-122"/>
              <a:cs typeface="Roboto" panose="02000000000000000000" pitchFamily="2" charset="0"/>
            </a:endParaRPr>
          </a:p>
        </p:txBody>
      </p:sp>
      <p:pic>
        <p:nvPicPr>
          <p:cNvPr id="7" name="图片 6"/>
          <p:cNvPicPr>
            <a:picLocks noChangeAspect="1"/>
          </p:cNvPicPr>
          <p:nvPr/>
        </p:nvPicPr>
        <p:blipFill>
          <a:blip r:embed="rId1"/>
          <a:srcRect r="49064" b="71911"/>
          <a:stretch>
            <a:fillRect/>
          </a:stretch>
        </p:blipFill>
        <p:spPr>
          <a:xfrm>
            <a:off x="2209800" y="3512185"/>
            <a:ext cx="7772400" cy="15500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865485" cy="1325880"/>
          </a:xfrm>
        </p:spPr>
        <p:txBody>
          <a:bodyPr>
            <a:noAutofit/>
          </a:bodyPr>
          <a:lstStyle/>
          <a:p>
            <a:r>
              <a:rPr lang="en-US" altLang="zh-CN">
                <a:latin typeface="Roboto" panose="02000000000000000000" pitchFamily="2" charset="0"/>
                <a:cs typeface="Roboto" panose="02000000000000000000" pitchFamily="2" charset="0"/>
                <a:sym typeface="+mn-ea"/>
              </a:rPr>
              <a:t>Short Video Generation</a:t>
            </a:r>
            <a:endParaRPr lang="en-US" altLang="zh-CN" sz="3200" dirty="0">
              <a:latin typeface="Roboto" panose="02000000000000000000" pitchFamily="2" charset="0"/>
              <a:ea typeface="思源黑体 CN Medium" panose="020B0600000000000000" pitchFamily="34" charset="-122"/>
              <a:cs typeface="Roboto" panose="02000000000000000000" pitchFamily="2" charset="0"/>
              <a:sym typeface="+mn-ea"/>
            </a:endParaRPr>
          </a:p>
        </p:txBody>
      </p:sp>
      <p:sp>
        <p:nvSpPr>
          <p:cNvPr id="4" name="页脚占位符 3"/>
          <p:cNvSpPr>
            <a:spLocks noGrp="1"/>
          </p:cNvSpPr>
          <p:nvPr>
            <p:ph type="ftr" sz="quarter" idx="11"/>
          </p:nvPr>
        </p:nvSpPr>
        <p:spPr/>
        <p:txBody>
          <a:bodyPr/>
          <a:lstStyle/>
          <a:p>
            <a:r>
              <a:rPr lang="en-US" altLang="zh-CN"/>
              <a:t>Surgical Video Generation</a:t>
            </a:r>
            <a:endParaRPr lang="zh-CN" altLang="en-US"/>
          </a:p>
        </p:txBody>
      </p:sp>
      <p:sp>
        <p:nvSpPr>
          <p:cNvPr id="5" name="灯片编号占位符 4"/>
          <p:cNvSpPr>
            <a:spLocks noGrp="1"/>
          </p:cNvSpPr>
          <p:nvPr>
            <p:ph type="sldNum" sz="quarter" idx="12"/>
          </p:nvPr>
        </p:nvSpPr>
        <p:spPr/>
        <p:txBody>
          <a:bodyPr/>
          <a:lstStyle/>
          <a:p>
            <a:fld id="{B60C93F4-9D1A-40EB-810D-A138D0E94068}" type="slidenum">
              <a:rPr lang="zh-CN" altLang="en-US" smtClean="0"/>
            </a:fld>
            <a:endParaRPr lang="zh-CN" altLang="en-US"/>
          </a:p>
        </p:txBody>
      </p:sp>
      <p:sp>
        <p:nvSpPr>
          <p:cNvPr id="6" name="文本框 5"/>
          <p:cNvSpPr txBox="1"/>
          <p:nvPr/>
        </p:nvSpPr>
        <p:spPr>
          <a:xfrm>
            <a:off x="5344795" y="5814060"/>
            <a:ext cx="4064000" cy="368300"/>
          </a:xfrm>
          <a:prstGeom prst="rect">
            <a:avLst/>
          </a:prstGeom>
          <a:noFill/>
        </p:spPr>
        <p:txBody>
          <a:bodyPr wrap="square" rtlCol="0">
            <a:spAutoFit/>
          </a:bodyPr>
          <a:p>
            <a:endParaRPr lang="zh-CN" altLang="en-US"/>
          </a:p>
        </p:txBody>
      </p:sp>
      <p:sp>
        <p:nvSpPr>
          <p:cNvPr id="3" name="内容占位符 2"/>
          <p:cNvSpPr/>
          <p:nvPr>
            <p:ph idx="1"/>
          </p:nvPr>
        </p:nvSpPr>
        <p:spPr/>
        <p:txBody>
          <a:bodyPr>
            <a:normAutofit lnSpcReduction="20000"/>
          </a:bodyPr>
          <a:p>
            <a:pPr marL="285750" indent="-285750" algn="l">
              <a:lnSpc>
                <a:spcPct val="100000"/>
              </a:lnSpc>
              <a:buClrTx/>
              <a:buSzTx/>
            </a:pPr>
            <a:r>
              <a:rPr lang="en-US" altLang="zh-CN" dirty="0">
                <a:latin typeface="Roboto" panose="02000000000000000000" pitchFamily="2" charset="0"/>
                <a:ea typeface="思源黑体 CN Medium" panose="020B0600000000000000" pitchFamily="34" charset="-122"/>
                <a:cs typeface="Roboto" panose="02000000000000000000" pitchFamily="2" charset="0"/>
              </a:rPr>
              <a:t>Following the method in VDM, the 3D U-Net architecture with spatio-temporal decomposition is used for estimation. A 1×3×3 space-only 3D convolution is used and temporal attention is added in part of the layers.</a:t>
            </a:r>
            <a:endParaRPr lang="en-US" altLang="zh-CN" dirty="0">
              <a:latin typeface="Roboto" panose="02000000000000000000" pitchFamily="2" charset="0"/>
              <a:ea typeface="思源黑体 CN Medium" panose="020B0600000000000000" pitchFamily="34" charset="-122"/>
              <a:cs typeface="+mj-cs"/>
              <a:sym typeface="+mn-ea"/>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xml><?xml version="1.0" encoding="utf-8"?>
<p:tagLst xmlns:p="http://schemas.openxmlformats.org/presentationml/2006/main">
  <p:tag name="KSO_WM_MEDIACOVER_FLAG" val="1"/>
  <p:tag name="KSO_WM_UNIT_MEDIACOVER_BTN_STATE" val="1"/>
  <p:tag name="KSO_WM_UNIT_MEDIACOVER_BTNRECT" val="0*0*0*0"/>
</p:tagLst>
</file>

<file path=ppt/tags/tag12.xml><?xml version="1.0" encoding="utf-8"?>
<p:tagLst xmlns:p="http://schemas.openxmlformats.org/presentationml/2006/main">
  <p:tag name="KSO_WM_MEDIACOVER_FLAG" val="1"/>
  <p:tag name="KSO_WM_UNIT_MEDIACOVER_BTN_STATE" val="1"/>
  <p:tag name="KSO_WM_UNIT_MEDIACOVER_BTNRECT" val="0*0*0*0"/>
</p:tagLst>
</file>

<file path=ppt/tags/tag13.xml><?xml version="1.0" encoding="utf-8"?>
<p:tagLst xmlns:p="http://schemas.openxmlformats.org/presentationml/2006/main">
  <p:tag name="KSO_WM_MEDIACOVER_FLAG" val="1"/>
  <p:tag name="KSO_WM_UNIT_MEDIACOVER_BTN_STATE" val="1"/>
  <p:tag name="KSO_WM_UNIT_MEDIACOVER_BTNRECT" val="0*0*0*0"/>
</p:tagLst>
</file>

<file path=ppt/tags/tag14.xml><?xml version="1.0" encoding="utf-8"?>
<p:tagLst xmlns:p="http://schemas.openxmlformats.org/presentationml/2006/main">
  <p:tag name="KSO_WM_MEDIACOVER_FLAG" val="1"/>
  <p:tag name="KSO_WM_UNIT_MEDIACOVER_BTN_STATE" val="1"/>
  <p:tag name="KSO_WM_UNIT_MEDIACOVER_BTNRECT" val="0*0*0*0"/>
</p:tagLst>
</file>

<file path=ppt/tags/tag15.xml><?xml version="1.0" encoding="utf-8"?>
<p:tagLst xmlns:p="http://schemas.openxmlformats.org/presentationml/2006/main">
  <p:tag name="KSO_WM_MEDIACOVER_FLAG" val="1"/>
  <p:tag name="KSO_WM_UNIT_MEDIACOVER_BTN_STATE" val="1"/>
  <p:tag name="KSO_WM_UNIT_MEDIACOVER_BTNRECT" val="0*0*0*0"/>
</p:tagLst>
</file>

<file path=ppt/tags/tag16.xml><?xml version="1.0" encoding="utf-8"?>
<p:tagLst xmlns:p="http://schemas.openxmlformats.org/presentationml/2006/main">
  <p:tag name="KSO_WM_MEDIACOVER_FLAG" val="1"/>
  <p:tag name="KSO_WM_UNIT_MEDIACOVER_BTN_STATE" val="1"/>
  <p:tag name="KSO_WM_UNIT_MEDIACOVER_BTNRECT" val="0*0*0*0"/>
</p:tagLst>
</file>

<file path=ppt/tags/tag17.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BEAUTIFY_FLAG" val="#wm#"/>
  <p:tag name="KSO_WM_TEMPLATE_CATEGORY" val="custom"/>
  <p:tag name="KSO_WM_TEMPLATE_INDEX" val="20205081"/>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commondata" val="eyJoZGlkIjoiYjk1OWNmZGFiZDkzNDM1ZjMxMWNlNTBiNTY5MjZhZTcifQ=="/>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6987</Words>
  <Application>WPS 演示</Application>
  <PresentationFormat>宽屏</PresentationFormat>
  <Paragraphs>360</Paragraphs>
  <Slides>35</Slides>
  <Notes>4</Notes>
  <HiddenSlides>0</HiddenSlides>
  <MMClips>31</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35</vt:i4>
      </vt:variant>
    </vt:vector>
  </HeadingPairs>
  <TitlesOfParts>
    <vt:vector size="51" baseType="lpstr">
      <vt:lpstr>Arial</vt:lpstr>
      <vt:lpstr>宋体</vt:lpstr>
      <vt:lpstr>Wingdings</vt:lpstr>
      <vt:lpstr>Roboto</vt:lpstr>
      <vt:lpstr>Times New Roman</vt:lpstr>
      <vt:lpstr>思源黑体 CN Regular</vt:lpstr>
      <vt:lpstr>黑体</vt:lpstr>
      <vt:lpstr>思源黑体 CN Medium</vt:lpstr>
      <vt:lpstr>等线</vt:lpstr>
      <vt:lpstr>微软雅黑</vt:lpstr>
      <vt:lpstr>Arial Unicode MS</vt:lpstr>
      <vt:lpstr>等线 Light</vt:lpstr>
      <vt:lpstr>Calibri</vt:lpstr>
      <vt:lpstr>自定义设计方案</vt:lpstr>
      <vt:lpstr>Office 主题​​</vt:lpstr>
      <vt:lpstr>1_自定义设计方案</vt:lpstr>
      <vt:lpstr>Surgical Video Generation</vt:lpstr>
      <vt:lpstr>Contents</vt:lpstr>
      <vt:lpstr>Background</vt:lpstr>
      <vt:lpstr>Modeling Tasks</vt:lpstr>
      <vt:lpstr>Video Generation</vt:lpstr>
      <vt:lpstr>Content</vt:lpstr>
      <vt:lpstr>Pipeline</vt:lpstr>
      <vt:lpstr>Video Autoencoder</vt:lpstr>
      <vt:lpstr>Short Video Generation</vt:lpstr>
      <vt:lpstr>Long Video Generation</vt:lpstr>
      <vt:lpstr>Long Video Generation</vt:lpstr>
      <vt:lpstr>Generation Result: Unconditional</vt:lpstr>
      <vt:lpstr>Generation Result: Text to Video</vt:lpstr>
      <vt:lpstr>Generation Result: Text to Video</vt:lpstr>
      <vt:lpstr>LAVIE: High-Quality Video Generation With Cascaded Latent Diffusion Models </vt:lpstr>
      <vt:lpstr>Result</vt:lpstr>
      <vt:lpstr>SMA: Spectral Motion Alignment for Video Motion Transfer using Diffusion Models </vt:lpstr>
      <vt:lpstr>Frame Interpolation</vt:lpstr>
      <vt:lpstr>PowerPoint 演示文稿</vt:lpstr>
      <vt:lpstr>PowerPoint 演示文稿</vt:lpstr>
      <vt:lpstr>PowerPoint 演示文稿</vt:lpstr>
      <vt:lpstr>LDMVFI: Video Frame Interpolation with Latent Diffusion Models</vt:lpstr>
      <vt:lpstr>PowerPoint 演示文稿</vt:lpstr>
      <vt:lpstr>PowerPoint 演示文稿</vt:lpstr>
      <vt:lpstr>DQBC: Video Frame Interpolation with Densely Queried Bilateral Correlation </vt:lpstr>
      <vt:lpstr>PowerPoint 演示文稿</vt:lpstr>
      <vt:lpstr>PowerPoint 演示文稿</vt:lpstr>
      <vt:lpstr>Comparison</vt:lpstr>
      <vt:lpstr>Evaluation Criterion</vt:lpstr>
      <vt:lpstr>PowerPoint 演示文稿</vt:lpstr>
      <vt:lpstr>PowerPoint 演示文稿</vt:lpstr>
      <vt:lpstr>PowerPoint 演示文稿</vt:lpstr>
      <vt:lpstr>Further Works</vt:lpstr>
      <vt:lpstr>Main Idea</vt:lpstr>
      <vt:lpstr>Thanks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Diffusion Models</dc:title>
  <dc:creator>Locke Ice</dc:creator>
  <cp:lastModifiedBy>Win</cp:lastModifiedBy>
  <cp:revision>479</cp:revision>
  <dcterms:created xsi:type="dcterms:W3CDTF">2023-10-21T07:06:00Z</dcterms:created>
  <dcterms:modified xsi:type="dcterms:W3CDTF">2024-04-11T05:37:47Z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ED9D172F4C984D179C4EEE40A4FB1CAE_12</vt:lpwstr>
  </property>
  <property fmtid="{D5CDD505-2E9C-101B-9397-08002B2CF9AE}" pid="3" name="KSOProductBuildVer">
    <vt:lpwstr>2052-12.1.0.16417</vt:lpwstr>
  </property>
</Properties>
</file>